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4"/>
  </p:notesMasterIdLst>
  <p:handoutMasterIdLst>
    <p:handoutMasterId r:id="rId85"/>
  </p:handoutMasterIdLst>
  <p:sldIdLst>
    <p:sldId id="274" r:id="rId2"/>
    <p:sldId id="972" r:id="rId3"/>
    <p:sldId id="1145" r:id="rId4"/>
    <p:sldId id="398" r:id="rId5"/>
    <p:sldId id="400" r:id="rId6"/>
    <p:sldId id="1152" r:id="rId7"/>
    <p:sldId id="1151" r:id="rId8"/>
    <p:sldId id="1153" r:id="rId9"/>
    <p:sldId id="1156" r:id="rId10"/>
    <p:sldId id="1154" r:id="rId11"/>
    <p:sldId id="1155" r:id="rId12"/>
    <p:sldId id="1157" r:id="rId13"/>
    <p:sldId id="1158" r:id="rId14"/>
    <p:sldId id="1159" r:id="rId15"/>
    <p:sldId id="405" r:id="rId16"/>
    <p:sldId id="414" r:id="rId17"/>
    <p:sldId id="1160" r:id="rId18"/>
    <p:sldId id="1161" r:id="rId19"/>
    <p:sldId id="1162" r:id="rId20"/>
    <p:sldId id="406" r:id="rId21"/>
    <p:sldId id="407" r:id="rId22"/>
    <p:sldId id="401" r:id="rId23"/>
    <p:sldId id="1163" r:id="rId24"/>
    <p:sldId id="432" r:id="rId25"/>
    <p:sldId id="1149" r:id="rId26"/>
    <p:sldId id="418" r:id="rId27"/>
    <p:sldId id="1077" r:id="rId28"/>
    <p:sldId id="1164" r:id="rId29"/>
    <p:sldId id="1165" r:id="rId30"/>
    <p:sldId id="1166" r:id="rId31"/>
    <p:sldId id="1167" r:id="rId32"/>
    <p:sldId id="1092" r:id="rId33"/>
    <p:sldId id="423" r:id="rId34"/>
    <p:sldId id="1168" r:id="rId35"/>
    <p:sldId id="424" r:id="rId36"/>
    <p:sldId id="1074" r:id="rId37"/>
    <p:sldId id="1066" r:id="rId38"/>
    <p:sldId id="1068" r:id="rId39"/>
    <p:sldId id="1170" r:id="rId40"/>
    <p:sldId id="1171" r:id="rId41"/>
    <p:sldId id="1095" r:id="rId42"/>
    <p:sldId id="1083" r:id="rId43"/>
    <p:sldId id="967" r:id="rId44"/>
    <p:sldId id="1130" r:id="rId45"/>
    <p:sldId id="1172" r:id="rId46"/>
    <p:sldId id="1173" r:id="rId47"/>
    <p:sldId id="1174" r:id="rId48"/>
    <p:sldId id="1175" r:id="rId49"/>
    <p:sldId id="1176" r:id="rId50"/>
    <p:sldId id="417" r:id="rId51"/>
    <p:sldId id="1177" r:id="rId52"/>
    <p:sldId id="1178" r:id="rId53"/>
    <p:sldId id="1179" r:id="rId54"/>
    <p:sldId id="1076" r:id="rId55"/>
    <p:sldId id="1065" r:id="rId56"/>
    <p:sldId id="1078" r:id="rId57"/>
    <p:sldId id="1136" r:id="rId58"/>
    <p:sldId id="1139" r:id="rId59"/>
    <p:sldId id="1091" r:id="rId60"/>
    <p:sldId id="1090" r:id="rId61"/>
    <p:sldId id="425" r:id="rId62"/>
    <p:sldId id="431" r:id="rId63"/>
    <p:sldId id="1138" r:id="rId64"/>
    <p:sldId id="1137" r:id="rId65"/>
    <p:sldId id="439" r:id="rId66"/>
    <p:sldId id="440" r:id="rId67"/>
    <p:sldId id="442" r:id="rId68"/>
    <p:sldId id="443" r:id="rId69"/>
    <p:sldId id="444" r:id="rId70"/>
    <p:sldId id="944" r:id="rId71"/>
    <p:sldId id="1045" r:id="rId72"/>
    <p:sldId id="1142" r:id="rId73"/>
    <p:sldId id="882" r:id="rId74"/>
    <p:sldId id="883" r:id="rId75"/>
    <p:sldId id="1143" r:id="rId76"/>
    <p:sldId id="1144" r:id="rId77"/>
    <p:sldId id="885" r:id="rId78"/>
    <p:sldId id="1010" r:id="rId79"/>
    <p:sldId id="973" r:id="rId80"/>
    <p:sldId id="1008" r:id="rId81"/>
    <p:sldId id="1009" r:id="rId82"/>
    <p:sldId id="1180" r:id="rId83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1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1403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7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099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09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335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858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7755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86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206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5151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770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292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8772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9232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312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5056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0990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9520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1302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8464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6636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311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474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1434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518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2145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660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039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0903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33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15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009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81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8240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5998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392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704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96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239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613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862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988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4/11/2023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4/11/2023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4/11/2023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4/11/2023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4/11/2023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../media/image38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38.png"/><Relationship Id="rId7" Type="http://schemas.openxmlformats.org/officeDocument/2006/relationships/image" Target="NUL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Relationship Id="rId9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4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1.png"/><Relationship Id="rId13" Type="http://schemas.openxmlformats.org/officeDocument/2006/relationships/image" Target="../media/image72.png"/><Relationship Id="rId3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0.png"/><Relationship Id="rId5" Type="http://schemas.openxmlformats.org/officeDocument/2006/relationships/image" Target="../media/image68.png"/><Relationship Id="rId10" Type="http://schemas.openxmlformats.org/officeDocument/2006/relationships/image" Target="../media/image630.png"/><Relationship Id="rId4" Type="http://schemas.openxmlformats.org/officeDocument/2006/relationships/image" Target="../media/image67.png"/><Relationship Id="rId9" Type="http://schemas.openxmlformats.org/officeDocument/2006/relationships/image" Target="../media/image621.png"/><Relationship Id="rId14" Type="http://schemas.openxmlformats.org/officeDocument/2006/relationships/image" Target="../media/image6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cipy.github.io/devdocs/tutorial/general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../media/image38.png"/><Relationship Id="rId7" Type="http://schemas.openxmlformats.org/officeDocument/2006/relationships/image" Target="NULL"/><Relationship Id="rId2" Type="http://schemas.openxmlformats.org/officeDocument/2006/relationships/notesSlide" Target="../notesSlides/notesSlide24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85.png"/><Relationship Id="rId4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gp/product/0802714099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7" Type="http://schemas.openxmlformats.org/officeDocument/2006/relationships/image" Target="NULL"/><Relationship Id="rId2" Type="http://schemas.openxmlformats.org/officeDocument/2006/relationships/hyperlink" Target="https://en.wikipedia.org/wiki/Lotka%E2%80%93Volterra_equations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../media/image116.png"/><Relationship Id="rId5" Type="http://schemas.openxmlformats.org/officeDocument/2006/relationships/image" Target="NULL"/><Relationship Id="rId10" Type="http://schemas.openxmlformats.org/officeDocument/2006/relationships/image" Target="../media/image115.png"/><Relationship Id="rId9" Type="http://schemas.openxmlformats.org/officeDocument/2006/relationships/image" Target="NUL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NUL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11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19.png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120.png"/><Relationship Id="rId9" Type="http://schemas.openxmlformats.org/officeDocument/2006/relationships/image" Target="NUL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jpe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122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23.png"/><Relationship Id="rId12" Type="http://schemas.openxmlformats.org/officeDocument/2006/relationships/image" Target="NUL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11" Type="http://schemas.openxmlformats.org/officeDocument/2006/relationships/image" Target="NULL"/><Relationship Id="rId10" Type="http://schemas.openxmlformats.org/officeDocument/2006/relationships/image" Target="NULL"/><Relationship Id="rId9" Type="http://schemas.openxmlformats.org/officeDocument/2006/relationships/image" Target="NUL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0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18</a:t>
              </a:r>
            </a:p>
            <a:p>
              <a:pPr algn="ctr"/>
              <a:r>
                <a:rPr lang="en-US" dirty="0"/>
                <a:t>Differential Equations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Cell 1 - projectile_motion.ipynb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5134B4-4C7F-EF20-E1DE-CFF9F013B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10" y="1525888"/>
            <a:ext cx="7220180" cy="488882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10668636-00D8-EC44-A243-F93A78AF6BB1}"/>
              </a:ext>
            </a:extLst>
          </p:cNvPr>
          <p:cNvGrpSpPr/>
          <p:nvPr/>
        </p:nvGrpSpPr>
        <p:grpSpPr>
          <a:xfrm>
            <a:off x="3150971" y="1506023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7106008-AEAF-77EA-F879-5D8D62C22D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C7576D2-8EC4-3D21-D019-D47C7B5A64F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99CCCAD-30C8-48E5-CBDF-A70F25902CCB}"/>
              </a:ext>
            </a:extLst>
          </p:cNvPr>
          <p:cNvGrpSpPr/>
          <p:nvPr/>
        </p:nvGrpSpPr>
        <p:grpSpPr>
          <a:xfrm>
            <a:off x="3106329" y="1909125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A85F59A-81B3-B686-15A3-7FD11A7F85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2CE6F2B-B9C1-7C6F-675C-348B88A049A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A041FF7-349C-1C13-EC68-E409B4B02FF7}"/>
              </a:ext>
            </a:extLst>
          </p:cNvPr>
          <p:cNvGrpSpPr/>
          <p:nvPr/>
        </p:nvGrpSpPr>
        <p:grpSpPr>
          <a:xfrm>
            <a:off x="4391280" y="2301278"/>
            <a:ext cx="1068643" cy="369332"/>
            <a:chOff x="3647644" y="4910075"/>
            <a:chExt cx="1068643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35571E6-F72B-3DBA-80DB-6FB71043360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3EBD135-7ECA-98A7-F40F-31D611D06D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146506F-6944-9790-469C-B48F125D1AD4}"/>
              </a:ext>
            </a:extLst>
          </p:cNvPr>
          <p:cNvGrpSpPr/>
          <p:nvPr/>
        </p:nvGrpSpPr>
        <p:grpSpPr>
          <a:xfrm>
            <a:off x="2244548" y="2506794"/>
            <a:ext cx="1064340" cy="369332"/>
            <a:chOff x="3647644" y="5421073"/>
            <a:chExt cx="1064340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D4BD68E-1C3A-CC33-471E-2D19BA3F9D8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36E5BA21-7A8F-CE55-2195-ED09A739A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09CDB54-7A7D-7DC2-B70D-591B37DC10B1}"/>
              </a:ext>
            </a:extLst>
          </p:cNvPr>
          <p:cNvGrpSpPr/>
          <p:nvPr/>
        </p:nvGrpSpPr>
        <p:grpSpPr>
          <a:xfrm>
            <a:off x="2381437" y="2711325"/>
            <a:ext cx="1068643" cy="369332"/>
            <a:chOff x="3647644" y="5359159"/>
            <a:chExt cx="1068643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77A5E1A-5079-A830-33C5-A09B55E2778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17526262-1A80-4828-0FF9-A44B201854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437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Cell 1 - projectile_motion.ipynb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5134B4-4C7F-EF20-E1DE-CFF9F013B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10" y="1525888"/>
            <a:ext cx="7220180" cy="488882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90A287D7-23AA-624F-18DF-8EE224B59138}"/>
              </a:ext>
            </a:extLst>
          </p:cNvPr>
          <p:cNvGrpSpPr/>
          <p:nvPr/>
        </p:nvGrpSpPr>
        <p:grpSpPr>
          <a:xfrm>
            <a:off x="3001068" y="3295668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AEA0D84-60A2-C57A-9765-F92C35F93C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191B897-7F70-015A-E4E6-2164AEE85EC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BF7057D-CADE-4BC0-0E21-FC8D875BBAD9}"/>
              </a:ext>
            </a:extLst>
          </p:cNvPr>
          <p:cNvGrpSpPr/>
          <p:nvPr/>
        </p:nvGrpSpPr>
        <p:grpSpPr>
          <a:xfrm>
            <a:off x="3071418" y="3502819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51F5AB8-8AEB-78F5-E4F4-D78F13A002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B06D60-05F8-53E0-2062-9396F1145A0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0EB5603-6825-80DE-323A-21A47A6A939F}"/>
              </a:ext>
            </a:extLst>
          </p:cNvPr>
          <p:cNvGrpSpPr/>
          <p:nvPr/>
        </p:nvGrpSpPr>
        <p:grpSpPr>
          <a:xfrm>
            <a:off x="3772845" y="3694276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0771431-5C02-3B9C-15D1-CCF44776C8F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4C585EB-3444-5A09-4013-14D0B295FE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DE94EF2-D5F4-661F-06CB-7E52FB0BB242}"/>
              </a:ext>
            </a:extLst>
          </p:cNvPr>
          <p:cNvGrpSpPr/>
          <p:nvPr/>
        </p:nvGrpSpPr>
        <p:grpSpPr>
          <a:xfrm>
            <a:off x="2139093" y="4304203"/>
            <a:ext cx="1064340" cy="369332"/>
            <a:chOff x="3647644" y="5421073"/>
            <a:chExt cx="1064340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3250059-4D22-4302-33D7-9119D946BEA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3E6E85C0-2A50-F2C3-8CC4-7AD9BB4C88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AB7E919-2D8A-81B1-E789-1F75759E0A8C}"/>
              </a:ext>
            </a:extLst>
          </p:cNvPr>
          <p:cNvGrpSpPr/>
          <p:nvPr/>
        </p:nvGrpSpPr>
        <p:grpSpPr>
          <a:xfrm>
            <a:off x="3140944" y="4497102"/>
            <a:ext cx="1068643" cy="369332"/>
            <a:chOff x="3647644" y="5359159"/>
            <a:chExt cx="1068643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BBE740C-B959-B9C7-5A78-45FA3B5B84F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6557250A-170D-FD8D-5E4E-E648FC4105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D95BEA4-888F-FE06-7B90-11E1F0649AB7}"/>
              </a:ext>
            </a:extLst>
          </p:cNvPr>
          <p:cNvGrpSpPr/>
          <p:nvPr/>
        </p:nvGrpSpPr>
        <p:grpSpPr>
          <a:xfrm>
            <a:off x="5197754" y="4882557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B873BEC-8744-47CA-14D9-9DC5D316174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2EA8DE0B-EFA4-68ED-8C91-13D6217138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59D53E6-FE32-4FD0-EDA2-DC0A0EBCA64B}"/>
              </a:ext>
            </a:extLst>
          </p:cNvPr>
          <p:cNvGrpSpPr/>
          <p:nvPr/>
        </p:nvGrpSpPr>
        <p:grpSpPr>
          <a:xfrm>
            <a:off x="7334872" y="5288277"/>
            <a:ext cx="770196" cy="369332"/>
            <a:chOff x="2157212" y="5360480"/>
            <a:chExt cx="770196" cy="36933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CCBB800-5ED7-852C-4F94-5F882EA4F9D9}"/>
                </a:ext>
              </a:extLst>
            </p:cNvPr>
            <p:cNvSpPr txBox="1"/>
            <p:nvPr/>
          </p:nvSpPr>
          <p:spPr>
            <a:xfrm>
              <a:off x="2543950" y="5360480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50E037BE-9277-97A4-89EB-3CBD530E5C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42253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4E92F6A-684C-5F64-DDF5-0ABF19DF8122}"/>
              </a:ext>
            </a:extLst>
          </p:cNvPr>
          <p:cNvGrpSpPr/>
          <p:nvPr/>
        </p:nvGrpSpPr>
        <p:grpSpPr>
          <a:xfrm>
            <a:off x="8023209" y="5879848"/>
            <a:ext cx="771753" cy="369332"/>
            <a:chOff x="2157212" y="5356391"/>
            <a:chExt cx="771753" cy="36933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FC1D41A-AB8A-7119-9DDA-4960E43C001A}"/>
                </a:ext>
              </a:extLst>
            </p:cNvPr>
            <p:cNvSpPr txBox="1"/>
            <p:nvPr/>
          </p:nvSpPr>
          <p:spPr>
            <a:xfrm>
              <a:off x="2545507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06CA51CA-6A42-2CAA-C1A4-D4DACAF2DE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1057"/>
              <a:ext cx="388295" cy="408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6055D8A-641F-EC38-2C71-0911EC197E5D}"/>
              </a:ext>
            </a:extLst>
          </p:cNvPr>
          <p:cNvGrpSpPr/>
          <p:nvPr/>
        </p:nvGrpSpPr>
        <p:grpSpPr>
          <a:xfrm>
            <a:off x="3773885" y="4681030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98A2638-2863-A86B-99BF-155745B6796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6182DE16-E21E-BCAD-704A-185E1A7C56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7F2C7DD-D4D7-A634-C6BE-CD40B17DAE52}"/>
              </a:ext>
            </a:extLst>
          </p:cNvPr>
          <p:cNvGrpSpPr/>
          <p:nvPr/>
        </p:nvGrpSpPr>
        <p:grpSpPr>
          <a:xfrm>
            <a:off x="2353423" y="6079565"/>
            <a:ext cx="1076632" cy="369332"/>
            <a:chOff x="2157212" y="5356391"/>
            <a:chExt cx="1076632" cy="369332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1286FA6-07E3-B04C-5CEF-76909CEDACE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7AC38065-486E-DDC1-9FEF-56FD5119F1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06789E3-0C3B-B1CC-E8FA-4362DF49024B}"/>
              </a:ext>
            </a:extLst>
          </p:cNvPr>
          <p:cNvSpPr/>
          <p:nvPr/>
        </p:nvSpPr>
        <p:spPr>
          <a:xfrm>
            <a:off x="2671763" y="3777521"/>
            <a:ext cx="350043" cy="21992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32230A7-6D61-27C6-D06F-86293E9D8C62}"/>
              </a:ext>
            </a:extLst>
          </p:cNvPr>
          <p:cNvSpPr/>
          <p:nvPr/>
        </p:nvSpPr>
        <p:spPr>
          <a:xfrm>
            <a:off x="3339436" y="3774461"/>
            <a:ext cx="350043" cy="21992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71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Run </a:t>
            </a:r>
            <a:r>
              <a:rPr lang="en-US" sz="3200" dirty="0">
                <a:latin typeface="+mn-lt"/>
              </a:rPr>
              <a:t>Cell 1 - projectile_motion.ipynb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030679-4785-F5D2-755D-3F4041D45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484" y="1326703"/>
            <a:ext cx="7193031" cy="539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2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5E8F1B-844D-6863-3034-7B9CD1FF4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484" y="1326703"/>
            <a:ext cx="7193031" cy="5394773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Run </a:t>
            </a:r>
            <a:r>
              <a:rPr lang="en-US" sz="3200" dirty="0">
                <a:latin typeface="+mn-lt"/>
              </a:rPr>
              <a:t>Cell 1 - projectile_motion.ipynb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3ACB8DC-1C5F-787D-17D4-3A1F4148F489}"/>
              </a:ext>
            </a:extLst>
          </p:cNvPr>
          <p:cNvSpPr/>
          <p:nvPr/>
        </p:nvSpPr>
        <p:spPr>
          <a:xfrm>
            <a:off x="4153967" y="4107425"/>
            <a:ext cx="1843549" cy="929149"/>
          </a:xfrm>
          <a:prstGeom prst="wedgeRoundRectCallout">
            <a:avLst>
              <a:gd name="adj1" fmla="val 18367"/>
              <a:gd name="adj2" fmla="val 151389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The trampoline is 400m from the cannon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07FB38-4138-4ECE-6F98-BEF6BF9FF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345" y="2369494"/>
            <a:ext cx="4600000" cy="83809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54D4E98-23FA-FE21-C104-9E1A2B6ACB40}"/>
              </a:ext>
            </a:extLst>
          </p:cNvPr>
          <p:cNvGrpSpPr/>
          <p:nvPr/>
        </p:nvGrpSpPr>
        <p:grpSpPr>
          <a:xfrm>
            <a:off x="4927302" y="2875732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234C8D4-5149-DB4E-0067-A60EAB0736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38FEB1-29E0-0BC6-7A89-29B873CC34B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10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32536A-02A0-B2C4-5DE7-FF86A9184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484" y="1327058"/>
            <a:ext cx="7193031" cy="5394773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Run </a:t>
            </a:r>
            <a:r>
              <a:rPr lang="en-US" sz="3200" dirty="0">
                <a:latin typeface="+mn-lt"/>
              </a:rPr>
              <a:t>Cell 1 - projectile_motion.ipynb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03219-48B1-7AA1-E428-A04E8DFAE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950" y="3429000"/>
            <a:ext cx="4600000" cy="83809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723A0DB-2B81-8053-976C-F3B5BC8979F6}"/>
              </a:ext>
            </a:extLst>
          </p:cNvPr>
          <p:cNvGrpSpPr/>
          <p:nvPr/>
        </p:nvGrpSpPr>
        <p:grpSpPr>
          <a:xfrm>
            <a:off x="5047225" y="3927743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289A8E-73EB-0545-C2DE-2F0F9FEC03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7461AE-4E25-2E26-B1D3-0478E03533F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183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Nuclear Decay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201088" y="1589341"/>
                <a:ext cx="32095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number of nuclei at time t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088" y="1589341"/>
                <a:ext cx="3209597" cy="276999"/>
              </a:xfrm>
              <a:prstGeom prst="rect">
                <a:avLst/>
              </a:prstGeom>
              <a:blipFill>
                <a:blip r:embed="rId3"/>
                <a:stretch>
                  <a:fillRect l="-2467" t="-28889" r="-3605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263654" y="2564664"/>
                <a:ext cx="1336200" cy="527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654" y="2564664"/>
                <a:ext cx="1336200" cy="5276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345680" y="1936968"/>
                <a:ext cx="29204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mean lifetime (half life)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680" y="1936968"/>
                <a:ext cx="2920412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619151" y="3450165"/>
                <a:ext cx="2373470" cy="537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9151" y="3450165"/>
                <a:ext cx="2373470" cy="5375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345680" y="4345604"/>
                <a:ext cx="2740622" cy="537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680" y="4345604"/>
                <a:ext cx="2740622" cy="5375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404701" y="5275073"/>
                <a:ext cx="2802370" cy="525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701" y="5275073"/>
                <a:ext cx="2802370" cy="5257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06B20F01-E41E-48F4-8309-5B86AD5D5648}"/>
              </a:ext>
            </a:extLst>
          </p:cNvPr>
          <p:cNvSpPr/>
          <p:nvPr/>
        </p:nvSpPr>
        <p:spPr>
          <a:xfrm>
            <a:off x="2686051" y="6111210"/>
            <a:ext cx="2470358" cy="427703"/>
          </a:xfrm>
          <a:prstGeom prst="wedgeRoundRectCallout">
            <a:avLst>
              <a:gd name="adj1" fmla="val 45285"/>
              <a:gd name="adj2" fmla="val -1193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This is Euler’s Method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E36D1290-77E7-4AD4-9ADE-51F52ECB9EA2}"/>
              </a:ext>
            </a:extLst>
          </p:cNvPr>
          <p:cNvSpPr/>
          <p:nvPr/>
        </p:nvSpPr>
        <p:spPr>
          <a:xfrm>
            <a:off x="6612191" y="3278499"/>
            <a:ext cx="2192596" cy="880913"/>
          </a:xfrm>
          <a:prstGeom prst="wedgeRoundRectCallout">
            <a:avLst>
              <a:gd name="adj1" fmla="val -72933"/>
              <a:gd name="adj2" fmla="val -48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Fermat's Difference Quotient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8E7DD8-DA35-8EA6-9596-19C5D9BD3E32}"/>
              </a:ext>
            </a:extLst>
          </p:cNvPr>
          <p:cNvSpPr/>
          <p:nvPr/>
        </p:nvSpPr>
        <p:spPr>
          <a:xfrm>
            <a:off x="4858491" y="2521744"/>
            <a:ext cx="808884" cy="61806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13730D-B3D7-EE13-ABA2-F87328D5C1C4}"/>
              </a:ext>
            </a:extLst>
          </p:cNvPr>
          <p:cNvSpPr/>
          <p:nvPr/>
        </p:nvSpPr>
        <p:spPr>
          <a:xfrm>
            <a:off x="3279527" y="4345604"/>
            <a:ext cx="808884" cy="61806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1F6F769-6D78-46C8-A578-BD49B64F6A0E}"/>
              </a:ext>
            </a:extLst>
          </p:cNvPr>
          <p:cNvCxnSpPr>
            <a:stCxn id="5" idx="0"/>
            <a:endCxn id="14" idx="1"/>
          </p:cNvCxnSpPr>
          <p:nvPr/>
        </p:nvCxnSpPr>
        <p:spPr>
          <a:xfrm rot="16200000" flipH="1" flipV="1">
            <a:off x="3204782" y="2596488"/>
            <a:ext cx="2132895" cy="1983406"/>
          </a:xfrm>
          <a:prstGeom prst="bentConnector4">
            <a:avLst>
              <a:gd name="adj1" fmla="val -7555"/>
              <a:gd name="adj2" fmla="val 136845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84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  <p:bldP spid="3" grpId="0" animBg="1"/>
      <p:bldP spid="13" grpId="0" animBg="1"/>
      <p:bldP spid="5" grpId="0" animBg="1"/>
      <p:bldP spid="5" grpId="1" animBg="1"/>
      <p:bldP spid="14" grpId="0" animBg="1"/>
      <p:bldP spid="14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Carbon-14 Decay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Radiocarbon dating uses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𝟏𝟒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dirty="0"/>
                  <a:t>isotopes to date items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During their lifetime, organisms absorb a certain amount of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Carbon-14</a:t>
                </a:r>
                <a:r>
                  <a:rPr lang="en-US" sz="2400" dirty="0"/>
                  <a:t> that naturally exists in their environment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When an organism dies, it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stops ingesting new Carbon-14 </a:t>
                </a:r>
                <a:r>
                  <a:rPr lang="en-US" sz="2400" dirty="0"/>
                  <a:t>atoms, and the amount already present in the tissues begins to undergo radioactive decay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It is known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</m:oMath>
                </a14:m>
                <a:r>
                  <a:rPr lang="en-US" sz="2400" dirty="0"/>
                  <a:t> has a half-life of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5,730 years</a:t>
                </a:r>
                <a:r>
                  <a:rPr lang="en-US" sz="2400" dirty="0"/>
                  <a:t> and at least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0.1% </a:t>
                </a:r>
                <a:r>
                  <a:rPr lang="en-US" sz="2400" dirty="0"/>
                  <a:t>of the original amount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must be present to be detectable </a:t>
                </a:r>
                <a:endParaRPr lang="en-US" sz="2400" b="1" dirty="0">
                  <a:solidFill>
                    <a:srgbClr val="FF000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Given the half-life,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how far back in time </a:t>
                </a:r>
                <a:r>
                  <a:rPr lang="en-US" sz="2400" dirty="0"/>
                  <a:t>can scientists can use radiocarbon dating to determine the age of an item?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722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82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Cell 1 - euler_nuclear.decay.ipynb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FC8CBA-7C2C-BC27-040D-F59A80F43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619" y="1575399"/>
            <a:ext cx="5504762" cy="478095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185BA102-381C-7A3E-E47A-1123FD70AC43}"/>
              </a:ext>
            </a:extLst>
          </p:cNvPr>
          <p:cNvGrpSpPr/>
          <p:nvPr/>
        </p:nvGrpSpPr>
        <p:grpSpPr>
          <a:xfrm>
            <a:off x="4267975" y="1636444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F8768B1-8700-D6B7-F161-96384D478A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551979B-F5D3-23FA-A444-FBE56EE588F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3894C80-5426-EB77-AB93-547EE2038244}"/>
              </a:ext>
            </a:extLst>
          </p:cNvPr>
          <p:cNvGrpSpPr/>
          <p:nvPr/>
        </p:nvGrpSpPr>
        <p:grpSpPr>
          <a:xfrm>
            <a:off x="3979550" y="1879886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31612FF-14C7-9EBF-3B14-76CEB38561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689F127-6D93-7DF5-4E95-C6B27B7DF62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2CF7B67-77BE-8E33-DAE1-384BC2644540}"/>
              </a:ext>
            </a:extLst>
          </p:cNvPr>
          <p:cNvGrpSpPr/>
          <p:nvPr/>
        </p:nvGrpSpPr>
        <p:grpSpPr>
          <a:xfrm>
            <a:off x="2905128" y="2116021"/>
            <a:ext cx="1068643" cy="369332"/>
            <a:chOff x="3647644" y="4910075"/>
            <a:chExt cx="1068643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A766A35-07A1-6689-9C43-051A9DA8035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8EF1D4E-B149-9C44-F55D-14FDE465AA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B9F8EC8-C826-5D2A-27A9-99A3EFB22510}"/>
              </a:ext>
            </a:extLst>
          </p:cNvPr>
          <p:cNvGrpSpPr/>
          <p:nvPr/>
        </p:nvGrpSpPr>
        <p:grpSpPr>
          <a:xfrm>
            <a:off x="3863007" y="2378328"/>
            <a:ext cx="1064340" cy="369332"/>
            <a:chOff x="3647644" y="5421073"/>
            <a:chExt cx="1064340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32C9DE3-5E26-405A-6FCF-45D4A9A732E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34C3383-2E61-992C-97C4-59D0A1E1DC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1E2D7CC-9906-F56E-F40D-E65CBFA8C22C}"/>
              </a:ext>
            </a:extLst>
          </p:cNvPr>
          <p:cNvGrpSpPr/>
          <p:nvPr/>
        </p:nvGrpSpPr>
        <p:grpSpPr>
          <a:xfrm>
            <a:off x="3306262" y="3091029"/>
            <a:ext cx="1068643" cy="369332"/>
            <a:chOff x="3647644" y="5359159"/>
            <a:chExt cx="1068643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C95F15C-D289-7DD8-DEC1-92E5CF0EF73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30DC6A0-B1AF-2399-48E6-56ADF29244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C6DA27B-561F-0E60-3905-AFCD7E8C4F86}"/>
              </a:ext>
            </a:extLst>
          </p:cNvPr>
          <p:cNvGrpSpPr/>
          <p:nvPr/>
        </p:nvGrpSpPr>
        <p:grpSpPr>
          <a:xfrm>
            <a:off x="4326722" y="4306633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A2AF067-9C41-9712-CDC0-C642AF20856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09090147-9887-C48B-4615-E8D18531C2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9BBB352-76A2-AF2E-F3E3-B7E5C08955C2}"/>
              </a:ext>
            </a:extLst>
          </p:cNvPr>
          <p:cNvGrpSpPr/>
          <p:nvPr/>
        </p:nvGrpSpPr>
        <p:grpSpPr>
          <a:xfrm>
            <a:off x="5163833" y="5512984"/>
            <a:ext cx="1076632" cy="369332"/>
            <a:chOff x="2157212" y="5356391"/>
            <a:chExt cx="1076632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BA82381-F5C9-EC8A-33C6-E37250C4252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551604DF-8623-A4FD-D70D-FDB9A6938B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68FA786-3181-4643-836A-4826158AC271}"/>
              </a:ext>
            </a:extLst>
          </p:cNvPr>
          <p:cNvGrpSpPr/>
          <p:nvPr/>
        </p:nvGrpSpPr>
        <p:grpSpPr>
          <a:xfrm>
            <a:off x="3743368" y="5771368"/>
            <a:ext cx="1076632" cy="369332"/>
            <a:chOff x="2157212" y="5356391"/>
            <a:chExt cx="1076632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B793E31-0A4A-A2CB-03D5-62FF67F542F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F81C090C-611F-5713-42BB-965F662ACF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27BA861-6A96-EE0C-9F4C-F1A61357A871}"/>
              </a:ext>
            </a:extLst>
          </p:cNvPr>
          <p:cNvGrpSpPr/>
          <p:nvPr/>
        </p:nvGrpSpPr>
        <p:grpSpPr>
          <a:xfrm>
            <a:off x="3866688" y="3579358"/>
            <a:ext cx="1076632" cy="369332"/>
            <a:chOff x="2157212" y="5356391"/>
            <a:chExt cx="1076632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4633534-5583-BABA-378A-E862B607019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AE6AD1D5-9F29-6ED3-0460-9DB3D83F21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FC02980-D6F9-E41A-471B-7CCAEA9ECAE7}"/>
              </a:ext>
            </a:extLst>
          </p:cNvPr>
          <p:cNvGrpSpPr/>
          <p:nvPr/>
        </p:nvGrpSpPr>
        <p:grpSpPr>
          <a:xfrm>
            <a:off x="4570433" y="5999906"/>
            <a:ext cx="1076632" cy="369332"/>
            <a:chOff x="2157212" y="5356391"/>
            <a:chExt cx="1076632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49C2233-62F5-5813-EA2D-7AE8258617E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6B6662E-D43A-A9B4-D0F1-B2A6DF0D32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561B053-1C92-DF4D-61FA-EB3BC84F67FE}"/>
                  </a:ext>
                </a:extLst>
              </p:cNvPr>
              <p:cNvSpPr txBox="1"/>
              <p:nvPr/>
            </p:nvSpPr>
            <p:spPr>
              <a:xfrm>
                <a:off x="5118752" y="3420788"/>
                <a:ext cx="1336200" cy="527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561B053-1C92-DF4D-61FA-EB3BC84F6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752" y="3420788"/>
                <a:ext cx="1336200" cy="527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C020FD-2B06-12D6-359B-2991B2721A44}"/>
                  </a:ext>
                </a:extLst>
              </p:cNvPr>
              <p:cNvSpPr txBox="1"/>
              <p:nvPr/>
            </p:nvSpPr>
            <p:spPr>
              <a:xfrm>
                <a:off x="5885526" y="4657205"/>
                <a:ext cx="2802370" cy="5257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6C020FD-2B06-12D6-359B-2991B2721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526" y="4657205"/>
                <a:ext cx="2802370" cy="525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44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Cell 1 - euler_nuclear.decay.ipynb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AB9ED9-761F-9F0E-661D-3E6316641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376" y="1518418"/>
            <a:ext cx="6259248" cy="497445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76F86310-4114-77C6-D73B-938D1A439A77}"/>
              </a:ext>
            </a:extLst>
          </p:cNvPr>
          <p:cNvGrpSpPr/>
          <p:nvPr/>
        </p:nvGrpSpPr>
        <p:grpSpPr>
          <a:xfrm>
            <a:off x="3295806" y="1720785"/>
            <a:ext cx="1076632" cy="369332"/>
            <a:chOff x="4968362" y="2079211"/>
            <a:chExt cx="1076632" cy="369332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234F069-E5C8-45EC-90E6-724D9B9C48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B724B1C-F626-EB76-BA8E-A2F1E7CB036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19F31A9-C208-1D37-2223-86C3A6FBC328}"/>
              </a:ext>
            </a:extLst>
          </p:cNvPr>
          <p:cNvGrpSpPr/>
          <p:nvPr/>
        </p:nvGrpSpPr>
        <p:grpSpPr>
          <a:xfrm>
            <a:off x="5042165" y="1935431"/>
            <a:ext cx="1076632" cy="369332"/>
            <a:chOff x="4704120" y="2356972"/>
            <a:chExt cx="1076632" cy="369332"/>
          </a:xfrm>
        </p:grpSpPr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D01C155-EB85-1CFD-3017-F2E4B2C5A2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6E43F60-6E3B-2E78-E337-7AB6DE1EB57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9F094BE-B85E-D466-68A2-53438F0086C5}"/>
              </a:ext>
            </a:extLst>
          </p:cNvPr>
          <p:cNvGrpSpPr/>
          <p:nvPr/>
        </p:nvGrpSpPr>
        <p:grpSpPr>
          <a:xfrm>
            <a:off x="5123761" y="2386199"/>
            <a:ext cx="1068643" cy="369332"/>
            <a:chOff x="3647644" y="4910075"/>
            <a:chExt cx="1068643" cy="369332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C09C291-F4AA-3C02-16FC-E689A101A67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B59D757-941E-3280-4210-57455729E1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950A83C-7D77-8C4D-A93A-C2149DBA6152}"/>
              </a:ext>
            </a:extLst>
          </p:cNvPr>
          <p:cNvGrpSpPr/>
          <p:nvPr/>
        </p:nvGrpSpPr>
        <p:grpSpPr>
          <a:xfrm>
            <a:off x="6154487" y="3046048"/>
            <a:ext cx="1064340" cy="369332"/>
            <a:chOff x="3647644" y="5421073"/>
            <a:chExt cx="1064340" cy="369332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07E7946-0119-F482-5F4A-A35E40F28B9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98B08CF3-0278-4684-9755-C1143309BD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1254C13-0DB2-00B7-D28A-D0AE5223F610}"/>
              </a:ext>
            </a:extLst>
          </p:cNvPr>
          <p:cNvGrpSpPr/>
          <p:nvPr/>
        </p:nvGrpSpPr>
        <p:grpSpPr>
          <a:xfrm>
            <a:off x="4153142" y="3700719"/>
            <a:ext cx="1068643" cy="369332"/>
            <a:chOff x="3647644" y="5359159"/>
            <a:chExt cx="1068643" cy="369332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B214706-2DA0-713A-FF9D-C9F49D5D980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C09C7F36-0804-DA58-B2C3-65968C96CD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01C9613-2944-ED77-CDAF-21F0B9504A4B}"/>
              </a:ext>
            </a:extLst>
          </p:cNvPr>
          <p:cNvGrpSpPr/>
          <p:nvPr/>
        </p:nvGrpSpPr>
        <p:grpSpPr>
          <a:xfrm>
            <a:off x="6899409" y="4446993"/>
            <a:ext cx="804126" cy="369332"/>
            <a:chOff x="2157212" y="5360480"/>
            <a:chExt cx="804126" cy="369332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F9BB440-85FE-CFAB-150B-FD6EED298214}"/>
                </a:ext>
              </a:extLst>
            </p:cNvPr>
            <p:cNvSpPr txBox="1"/>
            <p:nvPr/>
          </p:nvSpPr>
          <p:spPr>
            <a:xfrm>
              <a:off x="2577880" y="5360480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4A48A2C-A4E9-D316-E33E-F30AD8828F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43827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71C40A1-5B61-FE8A-88B1-BEE646494BE5}"/>
              </a:ext>
            </a:extLst>
          </p:cNvPr>
          <p:cNvGrpSpPr/>
          <p:nvPr/>
        </p:nvGrpSpPr>
        <p:grpSpPr>
          <a:xfrm>
            <a:off x="4687464" y="4650055"/>
            <a:ext cx="1076632" cy="369332"/>
            <a:chOff x="2157212" y="5356391"/>
            <a:chExt cx="1076632" cy="369332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296DD0C-98F3-AA66-6F97-24DD10553D4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A3540FD3-968B-17AE-29D8-7DFF5CC204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BA85712-5461-7D23-1282-9A3CF3FF9CBD}"/>
              </a:ext>
            </a:extLst>
          </p:cNvPr>
          <p:cNvGrpSpPr/>
          <p:nvPr/>
        </p:nvGrpSpPr>
        <p:grpSpPr>
          <a:xfrm>
            <a:off x="4238858" y="4870500"/>
            <a:ext cx="1076632" cy="369332"/>
            <a:chOff x="2157212" y="5356391"/>
            <a:chExt cx="1076632" cy="369332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7AC1875-550B-90C5-9A9C-DFB52F650AC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BE231280-79A8-C99B-0270-9BD3D88181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EEB158E1-CCC8-C20A-15C3-F835AA49D459}"/>
              </a:ext>
            </a:extLst>
          </p:cNvPr>
          <p:cNvGrpSpPr/>
          <p:nvPr/>
        </p:nvGrpSpPr>
        <p:grpSpPr>
          <a:xfrm>
            <a:off x="4759158" y="4236260"/>
            <a:ext cx="1076632" cy="369332"/>
            <a:chOff x="2157212" y="5356391"/>
            <a:chExt cx="1076632" cy="369332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521C472-3F13-75FD-45D3-4E2BF6D6824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B0112340-BFBD-0A15-D692-9FEFC8DE63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26348D4-D6EA-A322-7830-87AD60A918D9}"/>
              </a:ext>
            </a:extLst>
          </p:cNvPr>
          <p:cNvGrpSpPr/>
          <p:nvPr/>
        </p:nvGrpSpPr>
        <p:grpSpPr>
          <a:xfrm>
            <a:off x="7554659" y="6118681"/>
            <a:ext cx="1076632" cy="369332"/>
            <a:chOff x="2157212" y="5356391"/>
            <a:chExt cx="1076632" cy="369332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6229E9E-32BC-4715-5C60-B2303478486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ED07B3F7-673F-AB92-28B9-BFBD989F66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63CACFD-3D22-B70E-2FB4-9DFF12D65EF6}"/>
              </a:ext>
            </a:extLst>
          </p:cNvPr>
          <p:cNvSpPr/>
          <p:nvPr/>
        </p:nvSpPr>
        <p:spPr>
          <a:xfrm>
            <a:off x="2143593" y="4527030"/>
            <a:ext cx="1229194" cy="20235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3C6620C-6BA0-2902-1AD4-6ED16524E1CE}"/>
              </a:ext>
            </a:extLst>
          </p:cNvPr>
          <p:cNvSpPr/>
          <p:nvPr/>
        </p:nvSpPr>
        <p:spPr>
          <a:xfrm>
            <a:off x="4086296" y="4527030"/>
            <a:ext cx="1229194" cy="20235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D9D4900-E267-5E4E-A22F-F5D2CEB71F11}"/>
              </a:ext>
            </a:extLst>
          </p:cNvPr>
          <p:cNvSpPr/>
          <p:nvPr/>
        </p:nvSpPr>
        <p:spPr>
          <a:xfrm>
            <a:off x="6457270" y="4527030"/>
            <a:ext cx="378099" cy="20235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FBFA55E-5C77-C0FF-4478-194B26E8E92E}"/>
              </a:ext>
            </a:extLst>
          </p:cNvPr>
          <p:cNvSpPr/>
          <p:nvPr/>
        </p:nvSpPr>
        <p:spPr>
          <a:xfrm>
            <a:off x="1808514" y="3675279"/>
            <a:ext cx="420336" cy="20235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5D40617-47AD-9830-B3D5-FD71300D3675}"/>
              </a:ext>
            </a:extLst>
          </p:cNvPr>
          <p:cNvSpPr/>
          <p:nvPr/>
        </p:nvSpPr>
        <p:spPr>
          <a:xfrm>
            <a:off x="1808514" y="3904469"/>
            <a:ext cx="667986" cy="20235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69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2" grpId="0" animBg="1"/>
      <p:bldP spid="103" grpId="0" animBg="1"/>
      <p:bldP spid="104" grpId="0" animBg="1"/>
      <p:bldP spid="10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1 - euler_nuclear.decay.ipynb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6D198-14FD-BCFF-522A-21B552607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13" y="1286096"/>
            <a:ext cx="7247173" cy="543538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0EFE01A2-7050-7010-80A2-B4D35CD92C53}"/>
              </a:ext>
            </a:extLst>
          </p:cNvPr>
          <p:cNvSpPr txBox="1"/>
          <p:nvPr/>
        </p:nvSpPr>
        <p:spPr>
          <a:xfrm>
            <a:off x="781317" y="4636644"/>
            <a:ext cx="2124945" cy="1200329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At least 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0.1%</a:t>
            </a:r>
            <a:r>
              <a:rPr lang="en-US" dirty="0">
                <a:solidFill>
                  <a:srgbClr val="0070C0"/>
                </a:solidFill>
              </a:rPr>
              <a:t> of the absorbed Carbon-14 must still be present to be detected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Speech Bubble: Rectangle 44">
                <a:extLst>
                  <a:ext uri="{FF2B5EF4-FFF2-40B4-BE49-F238E27FC236}">
                    <a16:creationId xmlns:a16="http://schemas.microsoft.com/office/drawing/2014/main" id="{5632871A-4FE6-7B55-2833-5CA43ABE3363}"/>
                  </a:ext>
                </a:extLst>
              </p:cNvPr>
              <p:cNvSpPr/>
              <p:nvPr/>
            </p:nvSpPr>
            <p:spPr>
              <a:xfrm>
                <a:off x="5079155" y="3975218"/>
                <a:ext cx="2145889" cy="1143000"/>
              </a:xfrm>
              <a:prstGeom prst="wedgeRectCallout">
                <a:avLst>
                  <a:gd name="adj1" fmla="val 48169"/>
                  <a:gd name="adj2" fmla="val 117338"/>
                </a:avLst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Modern detectors can only measure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amounts going back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~40,000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years</a:t>
                </a:r>
              </a:p>
            </p:txBody>
          </p:sp>
        </mc:Choice>
        <mc:Fallback xmlns="">
          <p:sp>
            <p:nvSpPr>
              <p:cNvPr id="45" name="Speech Bubble: Rectangle 44">
                <a:extLst>
                  <a:ext uri="{FF2B5EF4-FFF2-40B4-BE49-F238E27FC236}">
                    <a16:creationId xmlns:a16="http://schemas.microsoft.com/office/drawing/2014/main" id="{5632871A-4FE6-7B55-2833-5CA43ABE33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155" y="3975218"/>
                <a:ext cx="2145889" cy="1143000"/>
              </a:xfrm>
              <a:prstGeom prst="wedgeRectCallout">
                <a:avLst>
                  <a:gd name="adj1" fmla="val 48169"/>
                  <a:gd name="adj2" fmla="val 117338"/>
                </a:avLst>
              </a:prstGeom>
              <a:blipFill>
                <a:blip r:embed="rId3"/>
                <a:stretch>
                  <a:fillRect t="-2500" r="-28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C993B3F-B806-EB5C-E3CD-D8225F8E0182}"/>
              </a:ext>
            </a:extLst>
          </p:cNvPr>
          <p:cNvCxnSpPr>
            <a:cxnSpLocks/>
          </p:cNvCxnSpPr>
          <p:nvPr/>
        </p:nvCxnSpPr>
        <p:spPr>
          <a:xfrm>
            <a:off x="1843789" y="5930685"/>
            <a:ext cx="5621312" cy="0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59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18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to simulate the </a:t>
            </a:r>
            <a:r>
              <a:rPr lang="en-US" sz="2400" b="1" dirty="0">
                <a:solidFill>
                  <a:srgbClr val="0070C0"/>
                </a:solidFill>
              </a:rPr>
              <a:t>trajectory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of a circus cannon performer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Implement </a:t>
            </a:r>
            <a:r>
              <a:rPr lang="en-US" sz="2400" b="1" dirty="0"/>
              <a:t>Euler’s Method </a:t>
            </a:r>
            <a:r>
              <a:rPr lang="en-US" sz="2400" dirty="0"/>
              <a:t>for finding numerical solutions to physical laws represented as differential equations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Obtain Euler’s Method from Fermat's definition of the</a:t>
            </a:r>
            <a:r>
              <a:rPr lang="en-US" sz="2000" b="1" dirty="0">
                <a:solidFill>
                  <a:srgbClr val="00B050"/>
                </a:solidFill>
              </a:rPr>
              <a:t> derivative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Model the radioactive decay of </a:t>
            </a:r>
            <a:r>
              <a:rPr lang="en-US" sz="2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Carbon-14</a:t>
            </a:r>
            <a:r>
              <a:rPr lang="en-US" sz="2000" dirty="0"/>
              <a:t> and </a:t>
            </a:r>
            <a:r>
              <a:rPr lang="en-US" sz="20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Fluorine-18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importance of </a:t>
            </a:r>
            <a:r>
              <a:rPr lang="en-US" sz="2400" b="1" dirty="0">
                <a:solidFill>
                  <a:srgbClr val="FF0000"/>
                </a:solidFill>
              </a:rPr>
              <a:t>stability</a:t>
            </a:r>
            <a:r>
              <a:rPr lang="en-US" sz="2400" dirty="0"/>
              <a:t> in numerical solutions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Use Euler’s Method to model the </a:t>
            </a:r>
            <a:r>
              <a:rPr lang="en-US" sz="2000" dirty="0">
                <a:solidFill>
                  <a:srgbClr val="0070C0"/>
                </a:solidFill>
              </a:rPr>
              <a:t>simple harmonic motion </a:t>
            </a:r>
            <a:r>
              <a:rPr lang="en-US" sz="2000" dirty="0"/>
              <a:t>of a single (unforced, undamped) pendulum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Use the </a:t>
            </a:r>
            <a:r>
              <a:rPr lang="en-US" sz="2000" b="1" dirty="0"/>
              <a:t>Euler-Crome</a:t>
            </a:r>
            <a:r>
              <a:rPr lang="en-US" sz="2000" dirty="0"/>
              <a:t>r method to eliminate artificial energy gain in the long-term modeling of a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Fluorine-18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5" y="1368987"/>
            <a:ext cx="6076950" cy="45624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65523" y="2875935"/>
            <a:ext cx="2802193" cy="28022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4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Fluorine-18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80" y="1468581"/>
            <a:ext cx="7142639" cy="46988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533" y="434446"/>
            <a:ext cx="1252307" cy="10341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7684" y="2013945"/>
            <a:ext cx="1084006" cy="3149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7325" y="1825863"/>
            <a:ext cx="1164724" cy="378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7325" y="1825073"/>
            <a:ext cx="271495" cy="1331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0554" y="1825073"/>
            <a:ext cx="271495" cy="1331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2775" y="1702194"/>
            <a:ext cx="271495" cy="1331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725509-B454-4BEE-8C52-95FD01B75869}"/>
              </a:ext>
            </a:extLst>
          </p:cNvPr>
          <p:cNvSpPr txBox="1"/>
          <p:nvPr/>
        </p:nvSpPr>
        <p:spPr>
          <a:xfrm>
            <a:off x="303938" y="4653981"/>
            <a:ext cx="1739495" cy="1754326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 least </a:t>
            </a:r>
            <a:r>
              <a:rPr lang="en-US" b="1" dirty="0"/>
              <a:t>5%</a:t>
            </a:r>
            <a:r>
              <a:rPr lang="en-US" dirty="0"/>
              <a:t> of the injected Flourine-18 must still be present to be detected</a:t>
            </a:r>
          </a:p>
        </p:txBody>
      </p:sp>
    </p:spTree>
    <p:extLst>
      <p:ext uri="{BB962C8B-B14F-4D97-AF65-F5344CB8AC3E}">
        <p14:creationId xmlns:p14="http://schemas.microsoft.com/office/powerpoint/2010/main" val="258827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2 - euler_nuclear.decay.ipynb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BDA1C6-1C1A-170D-2A48-E49C96367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428" y="2424238"/>
            <a:ext cx="2657143" cy="20095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32548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1B43AC5-FB08-E4CC-F233-F50BDC985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13" y="1286096"/>
            <a:ext cx="7247173" cy="5435380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euler_nuclear.decay.ipynb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732228-3B2A-2F49-D492-A74A0703D34B}"/>
              </a:ext>
            </a:extLst>
          </p:cNvPr>
          <p:cNvSpPr txBox="1"/>
          <p:nvPr/>
        </p:nvSpPr>
        <p:spPr>
          <a:xfrm>
            <a:off x="628649" y="4431935"/>
            <a:ext cx="2124945" cy="1200329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At least 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5%</a:t>
            </a:r>
            <a:r>
              <a:rPr lang="en-US" dirty="0">
                <a:solidFill>
                  <a:srgbClr val="0070C0"/>
                </a:solidFill>
              </a:rPr>
              <a:t> of the injected Flourine-18 must still be present to be detected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ABF9E1-C3A6-21E1-D385-4494A0F727F2}"/>
              </a:ext>
            </a:extLst>
          </p:cNvPr>
          <p:cNvCxnSpPr>
            <a:cxnSpLocks/>
          </p:cNvCxnSpPr>
          <p:nvPr/>
        </p:nvCxnSpPr>
        <p:spPr>
          <a:xfrm>
            <a:off x="1861864" y="5749001"/>
            <a:ext cx="2484711" cy="0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BE7204-DCBB-BD0E-5B98-EC3EB0779FC4}"/>
              </a:ext>
            </a:extLst>
          </p:cNvPr>
          <p:cNvSpPr txBox="1"/>
          <p:nvPr/>
        </p:nvSpPr>
        <p:spPr>
          <a:xfrm>
            <a:off x="3855617" y="2413337"/>
            <a:ext cx="4859592" cy="2031325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What 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two</a:t>
            </a:r>
            <a:r>
              <a:rPr lang="en-US" dirty="0">
                <a:solidFill>
                  <a:srgbClr val="0070C0"/>
                </a:solidFill>
              </a:rPr>
              <a:t> key concepts does this graph suggest?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After 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12 hours </a:t>
            </a:r>
            <a:r>
              <a:rPr lang="en-US" dirty="0">
                <a:solidFill>
                  <a:srgbClr val="0070C0"/>
                </a:solidFill>
              </a:rPr>
              <a:t>the ingested Fluorine-18 has decayed enough to not be a lingering threat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70C0"/>
                </a:solidFill>
              </a:rPr>
              <a:t>Medical staff must get patients into the PET scan within </a:t>
            </a:r>
            <a:r>
              <a:rPr lang="en-US" b="1" dirty="0">
                <a:ln>
                  <a:solidFill>
                    <a:schemeClr val="tx1"/>
                  </a:solidFill>
                </a:ln>
              </a:rPr>
              <a:t>~5</a:t>
            </a:r>
            <a:r>
              <a:rPr lang="en-US" b="1" dirty="0">
                <a:ln>
                  <a:solidFill>
                    <a:srgbClr val="FF0000"/>
                  </a:solidFill>
                </a:ln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hours after taking Fluorine-18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B7D5CA-4FA9-5C3D-1FFF-1C87325DCC84}"/>
              </a:ext>
            </a:extLst>
          </p:cNvPr>
          <p:cNvCxnSpPr>
            <a:cxnSpLocks/>
          </p:cNvCxnSpPr>
          <p:nvPr/>
        </p:nvCxnSpPr>
        <p:spPr>
          <a:xfrm>
            <a:off x="4319588" y="5749001"/>
            <a:ext cx="0" cy="406803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92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3E6C6B-547A-48EC-8E69-8444D9EA60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3337" y="671051"/>
            <a:ext cx="6717325" cy="28169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AECBFA-048A-41FF-8751-30D92A00D971}"/>
              </a:ext>
            </a:extLst>
          </p:cNvPr>
          <p:cNvSpPr txBox="1"/>
          <p:nvPr/>
        </p:nvSpPr>
        <p:spPr>
          <a:xfrm>
            <a:off x="2603089" y="316983"/>
            <a:ext cx="3937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Hidden Figures</a:t>
            </a:r>
            <a:r>
              <a:rPr lang="en-US" dirty="0"/>
              <a:t>, Fox 2000 Pictures, 2016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B1D1F0-F1E7-4F3F-BC72-C24216A93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728" y="2358664"/>
            <a:ext cx="4084334" cy="31866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F6A676-2F70-4C23-AC60-C288ECFA2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2580" y="3127780"/>
            <a:ext cx="5609524" cy="32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39F0D93A-3AC9-4262-AF55-F031E91C1B74}"/>
              </a:ext>
            </a:extLst>
          </p:cNvPr>
          <p:cNvSpPr/>
          <p:nvPr/>
        </p:nvSpPr>
        <p:spPr>
          <a:xfrm>
            <a:off x="7057509" y="4884559"/>
            <a:ext cx="1706763" cy="502119"/>
          </a:xfrm>
          <a:prstGeom prst="wedgeRoundRectCallout">
            <a:avLst>
              <a:gd name="adj1" fmla="val -43541"/>
              <a:gd name="adj2" fmla="val 994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Euler’s Method</a:t>
            </a:r>
          </a:p>
        </p:txBody>
      </p:sp>
    </p:spTree>
    <p:extLst>
      <p:ext uri="{BB962C8B-B14F-4D97-AF65-F5344CB8AC3E}">
        <p14:creationId xmlns:p14="http://schemas.microsoft.com/office/powerpoint/2010/main" val="272907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a Simple Pendulum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21124"/>
            <a:ext cx="2102721" cy="23690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815349" y="1621158"/>
                <a:ext cx="16093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49" y="1621158"/>
                <a:ext cx="1609350" cy="276999"/>
              </a:xfrm>
              <a:prstGeom prst="rect">
                <a:avLst/>
              </a:prstGeom>
              <a:blipFill>
                <a:blip r:embed="rId4"/>
                <a:stretch>
                  <a:fillRect l="-3409" r="-22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670297" y="4181608"/>
                <a:ext cx="8322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297" y="4181608"/>
                <a:ext cx="832216" cy="276999"/>
              </a:xfrm>
              <a:prstGeom prst="rect">
                <a:avLst/>
              </a:prstGeom>
              <a:blipFill>
                <a:blip r:embed="rId5"/>
                <a:stretch>
                  <a:fillRect l="-5839" r="-292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670297" y="4705002"/>
                <a:ext cx="110062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297" y="4705002"/>
                <a:ext cx="1100621" cy="555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926347" y="4181608"/>
                <a:ext cx="675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47" y="4181608"/>
                <a:ext cx="675120" cy="276999"/>
              </a:xfrm>
              <a:prstGeom prst="rect">
                <a:avLst/>
              </a:prstGeom>
              <a:blipFill>
                <a:blip r:embed="rId7"/>
                <a:stretch>
                  <a:fillRect l="-4505" r="-630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63427" y="4674024"/>
                <a:ext cx="1400960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27" y="4674024"/>
                <a:ext cx="1400960" cy="648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484219" y="5556291"/>
                <a:ext cx="1472775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219" y="5556291"/>
                <a:ext cx="1472775" cy="6481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590768" y="2215340"/>
                <a:ext cx="2252476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𝑚𝑔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768" y="2215340"/>
                <a:ext cx="2252476" cy="6481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727215" y="3180649"/>
                <a:ext cx="2395015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𝑓𝑜𝑟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215" y="3180649"/>
                <a:ext cx="2395015" cy="312650"/>
              </a:xfrm>
              <a:prstGeom prst="rect">
                <a:avLst/>
              </a:prstGeom>
              <a:blipFill>
                <a:blip r:embed="rId11"/>
                <a:stretch>
                  <a:fillRect l="-1781" b="-27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994533" y="3810481"/>
                <a:ext cx="1444946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4533" y="3810481"/>
                <a:ext cx="1444946" cy="64812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4951091" y="4775789"/>
            <a:ext cx="1531828" cy="1644445"/>
            <a:chOff x="6137333" y="4800600"/>
            <a:chExt cx="1531828" cy="1644445"/>
          </a:xfrm>
        </p:grpSpPr>
        <p:grpSp>
          <p:nvGrpSpPr>
            <p:cNvPr id="24" name="Group 23"/>
            <p:cNvGrpSpPr/>
            <p:nvPr/>
          </p:nvGrpSpPr>
          <p:grpSpPr>
            <a:xfrm>
              <a:off x="6312829" y="5007710"/>
              <a:ext cx="1180836" cy="1230225"/>
              <a:chOff x="6289733" y="5003487"/>
              <a:chExt cx="1180836" cy="12302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6289733" y="5003487"/>
                    <a:ext cx="118083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9733" y="5003487"/>
                    <a:ext cx="1180836" cy="52591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Rectangle 24"/>
            <p:cNvSpPr/>
            <p:nvPr/>
          </p:nvSpPr>
          <p:spPr>
            <a:xfrm>
              <a:off x="6137333" y="4800600"/>
              <a:ext cx="1531828" cy="16444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153264" y="2428658"/>
                <a:ext cx="132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264" y="2428658"/>
                <a:ext cx="132344" cy="276999"/>
              </a:xfrm>
              <a:prstGeom prst="rect">
                <a:avLst/>
              </a:prstGeom>
              <a:blipFill>
                <a:blip r:embed="rId15"/>
                <a:stretch>
                  <a:fillRect l="-45455" r="-3636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F9FD2FA-1792-4EC7-BCB6-DEE0519F1A09}"/>
              </a:ext>
            </a:extLst>
          </p:cNvPr>
          <p:cNvSpPr/>
          <p:nvPr/>
        </p:nvSpPr>
        <p:spPr>
          <a:xfrm>
            <a:off x="6843243" y="3753905"/>
            <a:ext cx="1932047" cy="821629"/>
          </a:xfrm>
          <a:prstGeom prst="wedgeRoundRectCallout">
            <a:avLst>
              <a:gd name="adj1" fmla="val -69015"/>
              <a:gd name="adj2" fmla="val -30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But Euler’s Method works only on </a:t>
            </a:r>
            <a:r>
              <a:rPr lang="en-US" sz="16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first order</a:t>
            </a:r>
            <a:r>
              <a:rPr lang="en-US" sz="1600" b="1" dirty="0"/>
              <a:t> ODEs! </a:t>
            </a:r>
            <a:r>
              <a:rPr lang="en-US" sz="1600" b="1" dirty="0">
                <a:sym typeface="Wingdings" panose="05000000000000000000" pitchFamily="2" charset="2"/>
              </a:rPr>
              <a:t></a:t>
            </a:r>
            <a:r>
              <a:rPr lang="en-US" sz="1600" b="1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F4FC7B-D6C8-49BE-AA24-EA5BA3BD6B6F}"/>
              </a:ext>
            </a:extLst>
          </p:cNvPr>
          <p:cNvSpPr txBox="1"/>
          <p:nvPr/>
        </p:nvSpPr>
        <p:spPr>
          <a:xfrm>
            <a:off x="6740011" y="1475714"/>
            <a:ext cx="1364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Gravity is a restoring force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EBEAE7FC-3781-4755-A0B8-B0959E70134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306081" y="647252"/>
            <a:ext cx="145444" cy="1802368"/>
          </a:xfrm>
          <a:prstGeom prst="curvedConnector3">
            <a:avLst>
              <a:gd name="adj1" fmla="val 257174"/>
            </a:avLst>
          </a:prstGeom>
          <a:ln w="190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736164B-3AE7-42C0-9955-02464E1354FB}"/>
              </a:ext>
            </a:extLst>
          </p:cNvPr>
          <p:cNvSpPr txBox="1"/>
          <p:nvPr/>
        </p:nvSpPr>
        <p:spPr>
          <a:xfrm>
            <a:off x="6658415" y="5071805"/>
            <a:ext cx="20573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We can break the 2</a:t>
            </a:r>
            <a:r>
              <a:rPr lang="en-US" sz="1400" baseline="30000" dirty="0"/>
              <a:t>nd</a:t>
            </a:r>
            <a:r>
              <a:rPr lang="en-US" sz="1400" dirty="0"/>
              <a:t> order ODE into two </a:t>
            </a:r>
            <a:r>
              <a:rPr lang="en-US" sz="1400" i="1" dirty="0"/>
              <a:t>linked</a:t>
            </a:r>
            <a:r>
              <a:rPr lang="en-US" sz="1400" dirty="0"/>
              <a:t> first order ODEs and use </a:t>
            </a:r>
            <a:r>
              <a:rPr lang="en-US" sz="1400" b="1" dirty="0"/>
              <a:t>Euler’s method </a:t>
            </a:r>
            <a:r>
              <a:rPr lang="en-US" sz="1400" dirty="0"/>
              <a:t>on each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F6A2BD-A422-6235-EC1A-F37C2181AE33}"/>
              </a:ext>
            </a:extLst>
          </p:cNvPr>
          <p:cNvCxnSpPr/>
          <p:nvPr/>
        </p:nvCxnSpPr>
        <p:spPr>
          <a:xfrm flipV="1">
            <a:off x="4703411" y="2451292"/>
            <a:ext cx="223876" cy="2769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2473B5E-5BEC-197B-EC5F-6C294825148F}"/>
              </a:ext>
            </a:extLst>
          </p:cNvPr>
          <p:cNvCxnSpPr/>
          <p:nvPr/>
        </p:nvCxnSpPr>
        <p:spPr>
          <a:xfrm flipV="1">
            <a:off x="5863080" y="2428657"/>
            <a:ext cx="223876" cy="2769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72A410-ACF3-45FD-E5FC-E6E1CD42CA37}"/>
              </a:ext>
            </a:extLst>
          </p:cNvPr>
          <p:cNvSpPr/>
          <p:nvPr/>
        </p:nvSpPr>
        <p:spPr>
          <a:xfrm>
            <a:off x="2574130" y="5788819"/>
            <a:ext cx="290513" cy="30956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89AA937-62A6-B1E6-C9F0-C6D871A254D5}"/>
              </a:ext>
            </a:extLst>
          </p:cNvPr>
          <p:cNvSpPr/>
          <p:nvPr/>
        </p:nvSpPr>
        <p:spPr>
          <a:xfrm>
            <a:off x="4816871" y="1630982"/>
            <a:ext cx="290513" cy="30956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E3EB99-0DC7-7D67-499E-4C86FF0B8598}"/>
              </a:ext>
            </a:extLst>
          </p:cNvPr>
          <p:cNvSpPr/>
          <p:nvPr/>
        </p:nvSpPr>
        <p:spPr>
          <a:xfrm>
            <a:off x="3352800" y="4705002"/>
            <a:ext cx="418118" cy="61714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E2F2868-59A8-D0C7-99DC-603681020C84}"/>
              </a:ext>
            </a:extLst>
          </p:cNvPr>
          <p:cNvSpPr/>
          <p:nvPr/>
        </p:nvSpPr>
        <p:spPr>
          <a:xfrm>
            <a:off x="651946" y="4705002"/>
            <a:ext cx="418118" cy="61714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87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 animBg="1"/>
      <p:bldP spid="6" grpId="0"/>
      <p:bldP spid="28" grpId="0"/>
      <p:bldP spid="10" grpId="0" animBg="1"/>
      <p:bldP spid="30" grpId="0" animBg="1"/>
      <p:bldP spid="7" grpId="0" animBg="1"/>
      <p:bldP spid="3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a Simple Pendulum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21124"/>
            <a:ext cx="2102721" cy="2369066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380387" y="1767382"/>
            <a:ext cx="1531828" cy="1644445"/>
            <a:chOff x="6137333" y="4800600"/>
            <a:chExt cx="1531828" cy="1644445"/>
          </a:xfrm>
        </p:grpSpPr>
        <p:grpSp>
          <p:nvGrpSpPr>
            <p:cNvPr id="24" name="Group 23"/>
            <p:cNvGrpSpPr/>
            <p:nvPr/>
          </p:nvGrpSpPr>
          <p:grpSpPr>
            <a:xfrm>
              <a:off x="6312829" y="5007710"/>
              <a:ext cx="1180836" cy="1230225"/>
              <a:chOff x="6289733" y="5003487"/>
              <a:chExt cx="1180836" cy="12302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6289733" y="5003487"/>
                    <a:ext cx="118083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9733" y="5003487"/>
                    <a:ext cx="1180836" cy="52591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Rectangle 24"/>
            <p:cNvSpPr/>
            <p:nvPr/>
          </p:nvSpPr>
          <p:spPr>
            <a:xfrm>
              <a:off x="6137333" y="4800600"/>
              <a:ext cx="1531828" cy="16444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153264" y="2428658"/>
                <a:ext cx="132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264" y="2428658"/>
                <a:ext cx="132344" cy="276999"/>
              </a:xfrm>
              <a:prstGeom prst="rect">
                <a:avLst/>
              </a:prstGeom>
              <a:blipFill>
                <a:blip r:embed="rId6"/>
                <a:stretch>
                  <a:fillRect l="-45455" r="-3636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561231" y="1989010"/>
                <a:ext cx="1947008" cy="474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231" y="1989010"/>
                <a:ext cx="1947008" cy="4743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561231" y="2803260"/>
                <a:ext cx="17184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231" y="2803260"/>
                <a:ext cx="1718484" cy="276999"/>
              </a:xfrm>
              <a:prstGeom prst="rect">
                <a:avLst/>
              </a:prstGeom>
              <a:blipFill>
                <a:blip r:embed="rId8"/>
                <a:stretch>
                  <a:fillRect l="-2482" r="-248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stCxn id="23" idx="3"/>
            <a:endCxn id="6" idx="1"/>
          </p:cNvCxnSpPr>
          <p:nvPr/>
        </p:nvCxnSpPr>
        <p:spPr>
          <a:xfrm flipV="1">
            <a:off x="4736719" y="2226191"/>
            <a:ext cx="824512" cy="1125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2" idx="3"/>
            <a:endCxn id="21" idx="1"/>
          </p:cNvCxnSpPr>
          <p:nvPr/>
        </p:nvCxnSpPr>
        <p:spPr>
          <a:xfrm flipV="1">
            <a:off x="4384865" y="2941760"/>
            <a:ext cx="1176366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709AB13E-94F6-4610-A131-02F490518D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9519" y="3710628"/>
            <a:ext cx="3627131" cy="2572433"/>
          </a:xfrm>
          <a:prstGeom prst="rect">
            <a:avLst/>
          </a:prstGeom>
        </p:spPr>
      </p:pic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C7BA6741-FC37-493A-8B04-588C3BB54048}"/>
              </a:ext>
            </a:extLst>
          </p:cNvPr>
          <p:cNvSpPr/>
          <p:nvPr/>
        </p:nvSpPr>
        <p:spPr>
          <a:xfrm>
            <a:off x="2153264" y="5137447"/>
            <a:ext cx="1714138" cy="745335"/>
          </a:xfrm>
          <a:prstGeom prst="wedgeRoundRectCallout">
            <a:avLst>
              <a:gd name="adj1" fmla="val 120117"/>
              <a:gd name="adj2" fmla="val -4816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This is Euler’s Method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E3AA6D-1F84-8F22-2ADB-7CAD5FE0C492}"/>
              </a:ext>
            </a:extLst>
          </p:cNvPr>
          <p:cNvSpPr/>
          <p:nvPr/>
        </p:nvSpPr>
        <p:spPr>
          <a:xfrm>
            <a:off x="6730584" y="5681272"/>
            <a:ext cx="607101" cy="28481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78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1" grpId="0"/>
      <p:bldP spid="17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a Simple Pendulum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21124"/>
            <a:ext cx="2102721" cy="2369066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3380387" y="1767382"/>
            <a:ext cx="1531828" cy="1644445"/>
            <a:chOff x="6137333" y="4800600"/>
            <a:chExt cx="1531828" cy="1644445"/>
          </a:xfrm>
        </p:grpSpPr>
        <p:grpSp>
          <p:nvGrpSpPr>
            <p:cNvPr id="24" name="Group 23"/>
            <p:cNvGrpSpPr/>
            <p:nvPr/>
          </p:nvGrpSpPr>
          <p:grpSpPr>
            <a:xfrm>
              <a:off x="6312829" y="5007710"/>
              <a:ext cx="1180836" cy="1230225"/>
              <a:chOff x="6289733" y="5003487"/>
              <a:chExt cx="1180836" cy="12302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6289733" y="5003487"/>
                    <a:ext cx="118083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9733" y="5003487"/>
                    <a:ext cx="1180836" cy="52591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Rectangle 24"/>
            <p:cNvSpPr/>
            <p:nvPr/>
          </p:nvSpPr>
          <p:spPr>
            <a:xfrm>
              <a:off x="6137333" y="4800600"/>
              <a:ext cx="1531828" cy="16444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153264" y="2428658"/>
                <a:ext cx="132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264" y="2428658"/>
                <a:ext cx="132344" cy="276999"/>
              </a:xfrm>
              <a:prstGeom prst="rect">
                <a:avLst/>
              </a:prstGeom>
              <a:blipFill>
                <a:blip r:embed="rId6"/>
                <a:stretch>
                  <a:fillRect l="-45455" r="-3636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561231" y="1989010"/>
                <a:ext cx="1947008" cy="474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231" y="1989010"/>
                <a:ext cx="1947008" cy="4743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561231" y="2803260"/>
                <a:ext cx="17184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231" y="2803260"/>
                <a:ext cx="1718484" cy="276999"/>
              </a:xfrm>
              <a:prstGeom prst="rect">
                <a:avLst/>
              </a:prstGeom>
              <a:blipFill>
                <a:blip r:embed="rId8"/>
                <a:stretch>
                  <a:fillRect l="-2482" r="-248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stCxn id="23" idx="3"/>
            <a:endCxn id="6" idx="1"/>
          </p:cNvCxnSpPr>
          <p:nvPr/>
        </p:nvCxnSpPr>
        <p:spPr>
          <a:xfrm flipV="1">
            <a:off x="4736719" y="2226191"/>
            <a:ext cx="824512" cy="1125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2" idx="3"/>
            <a:endCxn id="21" idx="1"/>
          </p:cNvCxnSpPr>
          <p:nvPr/>
        </p:nvCxnSpPr>
        <p:spPr>
          <a:xfrm flipV="1">
            <a:off x="4384865" y="2941760"/>
            <a:ext cx="1176366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685C87-71AE-4D32-B7B4-452434FA719C}"/>
                  </a:ext>
                </a:extLst>
              </p:cNvPr>
              <p:cNvSpPr txBox="1"/>
              <p:nvPr/>
            </p:nvSpPr>
            <p:spPr>
              <a:xfrm>
                <a:off x="4653117" y="4232787"/>
                <a:ext cx="3347884" cy="1570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Note</a:t>
                </a:r>
                <a:r>
                  <a:rPr lang="en-US" dirty="0"/>
                  <a:t>: To avoid recalculating the constant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b="0" i="1" smtClean="0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r>
                  <a:rPr lang="en-US" dirty="0"/>
                  <a:t> at every time step, we will precompute that value and store it in a variable called the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𝑝h𝑎𝑠𝑒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685C87-71AE-4D32-B7B4-452434FA7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117" y="4232787"/>
                <a:ext cx="3347884" cy="1570943"/>
              </a:xfrm>
              <a:prstGeom prst="rect">
                <a:avLst/>
              </a:prstGeom>
              <a:blipFill>
                <a:blip r:embed="rId9"/>
                <a:stretch>
                  <a:fillRect l="-182" t="-1938" r="-1636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42E06D24-77E3-49EA-BB92-8B1AA1785074}"/>
              </a:ext>
            </a:extLst>
          </p:cNvPr>
          <p:cNvSpPr/>
          <p:nvPr/>
        </p:nvSpPr>
        <p:spPr>
          <a:xfrm>
            <a:off x="6719461" y="1974492"/>
            <a:ext cx="427703" cy="5259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8582013A-489B-49D6-901A-5592CE0005C8}"/>
              </a:ext>
            </a:extLst>
          </p:cNvPr>
          <p:cNvCxnSpPr>
            <a:cxnSpLocks/>
            <a:stCxn id="7" idx="0"/>
            <a:endCxn id="5" idx="3"/>
          </p:cNvCxnSpPr>
          <p:nvPr/>
        </p:nvCxnSpPr>
        <p:spPr>
          <a:xfrm rot="16200000" flipH="1">
            <a:off x="5945273" y="2962531"/>
            <a:ext cx="3043767" cy="1067688"/>
          </a:xfrm>
          <a:prstGeom prst="bentConnector4">
            <a:avLst>
              <a:gd name="adj1" fmla="val -7510"/>
              <a:gd name="adj2" fmla="val 12141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12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euler_simple_pendulum.ipynb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725800-3970-E66E-ACEC-01C3A691D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549" y="1690689"/>
            <a:ext cx="5088902" cy="475564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A1396A0C-02FD-ED4F-5227-9ADBFEA42D8C}"/>
              </a:ext>
            </a:extLst>
          </p:cNvPr>
          <p:cNvGrpSpPr/>
          <p:nvPr/>
        </p:nvGrpSpPr>
        <p:grpSpPr>
          <a:xfrm>
            <a:off x="4087857" y="1675699"/>
            <a:ext cx="1076632" cy="369332"/>
            <a:chOff x="4968362" y="2079211"/>
            <a:chExt cx="1076632" cy="369332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4D50A97-C699-9BEA-D934-ACEA8F8DF2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B2E25D8-532B-ACEA-ECE2-B7C6574FC9B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3395502-5CC0-0C4C-F389-7AE2CE8EDDED}"/>
              </a:ext>
            </a:extLst>
          </p:cNvPr>
          <p:cNvGrpSpPr/>
          <p:nvPr/>
        </p:nvGrpSpPr>
        <p:grpSpPr>
          <a:xfrm>
            <a:off x="5165815" y="2352767"/>
            <a:ext cx="1076632" cy="369332"/>
            <a:chOff x="4704120" y="2356972"/>
            <a:chExt cx="1076632" cy="369332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5B9AD8C-6747-9B07-73D0-676E751FB7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330087C-6CF2-CC0F-9EA1-1DEE1E8BEB0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97C0A7D-9CC5-C7CD-EA35-0D7ECE02902C}"/>
              </a:ext>
            </a:extLst>
          </p:cNvPr>
          <p:cNvGrpSpPr/>
          <p:nvPr/>
        </p:nvGrpSpPr>
        <p:grpSpPr>
          <a:xfrm>
            <a:off x="5429474" y="2594336"/>
            <a:ext cx="1068643" cy="369332"/>
            <a:chOff x="3647644" y="4910075"/>
            <a:chExt cx="1068643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478E4BF-9AC0-B2D6-A97A-8BAD766D175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34DF03FB-73D2-9203-1814-CA8AC507E8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1EB66FB-2258-50D7-596C-3C6D3B864927}"/>
              </a:ext>
            </a:extLst>
          </p:cNvPr>
          <p:cNvGrpSpPr/>
          <p:nvPr/>
        </p:nvGrpSpPr>
        <p:grpSpPr>
          <a:xfrm>
            <a:off x="5181508" y="3295277"/>
            <a:ext cx="1064340" cy="369332"/>
            <a:chOff x="3647644" y="5421073"/>
            <a:chExt cx="1064340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4066AB9-131C-3202-57A3-4674109860B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5F55489-E9BC-7B38-C5DE-705279424F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C033D085-3754-264C-9B6B-379FA9E3331A}"/>
              </a:ext>
            </a:extLst>
          </p:cNvPr>
          <p:cNvGrpSpPr/>
          <p:nvPr/>
        </p:nvGrpSpPr>
        <p:grpSpPr>
          <a:xfrm>
            <a:off x="3688320" y="3517469"/>
            <a:ext cx="1068643" cy="369332"/>
            <a:chOff x="3647644" y="5359159"/>
            <a:chExt cx="1068643" cy="36933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72C980C-13C1-E38A-30FA-0D99A33112E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CDEB17B5-108F-E462-9C87-A62067C82F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2808340-D506-46B0-2592-4DCAFA3C9C65}"/>
              </a:ext>
            </a:extLst>
          </p:cNvPr>
          <p:cNvGrpSpPr/>
          <p:nvPr/>
        </p:nvGrpSpPr>
        <p:grpSpPr>
          <a:xfrm>
            <a:off x="5621314" y="5345283"/>
            <a:ext cx="1076632" cy="369332"/>
            <a:chOff x="2157212" y="5356391"/>
            <a:chExt cx="1076632" cy="36933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D2550A8-1B21-B80E-8228-35F12DEBFCF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4DD52206-F462-33B1-56E7-1E22DE5E9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2BB6926-E087-8334-24F0-3143C07A7568}"/>
              </a:ext>
            </a:extLst>
          </p:cNvPr>
          <p:cNvGrpSpPr/>
          <p:nvPr/>
        </p:nvGrpSpPr>
        <p:grpSpPr>
          <a:xfrm>
            <a:off x="5621314" y="5576210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E8D6D76-C2B3-E16A-3E67-7DF49BC3189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E2951B10-0E41-F538-66B2-4992B77B64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1230A19-77FF-ED47-2263-756693496F46}"/>
              </a:ext>
            </a:extLst>
          </p:cNvPr>
          <p:cNvGrpSpPr/>
          <p:nvPr/>
        </p:nvGrpSpPr>
        <p:grpSpPr>
          <a:xfrm>
            <a:off x="3142884" y="5803290"/>
            <a:ext cx="1076632" cy="369332"/>
            <a:chOff x="2157212" y="5356391"/>
            <a:chExt cx="1076632" cy="369332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4691E27-C064-C281-B722-994BA9C6910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9B48335-A10A-D76A-67CE-6E5BC138DA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E8D61A3-61F3-E135-77D1-8E983538D4C5}"/>
              </a:ext>
            </a:extLst>
          </p:cNvPr>
          <p:cNvGrpSpPr/>
          <p:nvPr/>
        </p:nvGrpSpPr>
        <p:grpSpPr>
          <a:xfrm>
            <a:off x="5179112" y="4192698"/>
            <a:ext cx="1076632" cy="369332"/>
            <a:chOff x="2157212" y="5356391"/>
            <a:chExt cx="1076632" cy="369332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7702813-030C-81BA-9691-53ABDF5FF7E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3509DD27-82D0-7042-1A3F-F5471C18EE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AE43031-ACC2-569D-22E0-33754F723F50}"/>
              </a:ext>
            </a:extLst>
          </p:cNvPr>
          <p:cNvGrpSpPr/>
          <p:nvPr/>
        </p:nvGrpSpPr>
        <p:grpSpPr>
          <a:xfrm>
            <a:off x="5017405" y="6029908"/>
            <a:ext cx="1076632" cy="369332"/>
            <a:chOff x="2157212" y="5356391"/>
            <a:chExt cx="1076632" cy="369332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58558F7-FB19-4508-22DA-BC429EED485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B654E164-7B95-15ED-82C8-5CEABE99DA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48B7A7-D65A-EF6A-376C-B7C0C3462408}"/>
                  </a:ext>
                </a:extLst>
              </p:cNvPr>
              <p:cNvSpPr txBox="1"/>
              <p:nvPr/>
            </p:nvSpPr>
            <p:spPr>
              <a:xfrm>
                <a:off x="6620800" y="2537433"/>
                <a:ext cx="1180836" cy="5259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5F48B7A7-D65A-EF6A-376C-B7C0C3462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800" y="2537433"/>
                <a:ext cx="1180836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4C9EF4D-D426-BFED-1B0A-40533A1DB034}"/>
                  </a:ext>
                </a:extLst>
              </p:cNvPr>
              <p:cNvSpPr txBox="1"/>
              <p:nvPr/>
            </p:nvSpPr>
            <p:spPr>
              <a:xfrm>
                <a:off x="6620800" y="3401652"/>
                <a:ext cx="795666" cy="5259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4C9EF4D-D426-BFED-1B0A-40533A1DB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800" y="3401652"/>
                <a:ext cx="795666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06FB949-4BB1-276E-30AA-08A4CF5D1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489" y="1580113"/>
            <a:ext cx="252462" cy="5890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182494B-A88D-5992-2CF4-3EB154460D5B}"/>
              </a:ext>
            </a:extLst>
          </p:cNvPr>
          <p:cNvSpPr/>
          <p:nvPr/>
        </p:nvSpPr>
        <p:spPr>
          <a:xfrm>
            <a:off x="3222885" y="2440459"/>
            <a:ext cx="544031" cy="21735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52EA2CC-2CB1-EBA6-7A31-40BEDC24BF49}"/>
              </a:ext>
            </a:extLst>
          </p:cNvPr>
          <p:cNvSpPr/>
          <p:nvPr/>
        </p:nvSpPr>
        <p:spPr>
          <a:xfrm>
            <a:off x="4590542" y="2439873"/>
            <a:ext cx="426864" cy="21735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2" grpId="0" animBg="1"/>
      <p:bldP spid="9" grpId="0" animBg="1"/>
      <p:bldP spid="9" grpId="1" animBg="1"/>
      <p:bldP spid="103" grpId="0" animBg="1"/>
      <p:bldP spid="103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euler_simple_pendulum.ipynb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6A6C9A-8187-2B55-963F-7CDAD3871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886" y="1508309"/>
            <a:ext cx="6180227" cy="514571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AE3017EF-2BF3-0DED-1357-7AEF80ED1C75}"/>
              </a:ext>
            </a:extLst>
          </p:cNvPr>
          <p:cNvGrpSpPr/>
          <p:nvPr/>
        </p:nvGrpSpPr>
        <p:grpSpPr>
          <a:xfrm>
            <a:off x="3338350" y="1570747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E7EC208-DA28-7DC5-DF43-4AEF66917A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4FD8F00-C8AB-CACC-E82B-EF3EDDB650C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7C1CAF9-6E13-9F15-F3EC-AC139631000A}"/>
              </a:ext>
            </a:extLst>
          </p:cNvPr>
          <p:cNvGrpSpPr/>
          <p:nvPr/>
        </p:nvGrpSpPr>
        <p:grpSpPr>
          <a:xfrm>
            <a:off x="3697946" y="1916620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5F7A112-E192-A168-4159-A9FAB931E6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E387E8D-0097-4980-FCF1-58ACCF7EC84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FE575F5-F07B-DBC6-C55B-27E5C8C7E01A}"/>
              </a:ext>
            </a:extLst>
          </p:cNvPr>
          <p:cNvGrpSpPr/>
          <p:nvPr/>
        </p:nvGrpSpPr>
        <p:grpSpPr>
          <a:xfrm>
            <a:off x="2998616" y="2078545"/>
            <a:ext cx="1068643" cy="369332"/>
            <a:chOff x="3647644" y="4910075"/>
            <a:chExt cx="1068643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D314F3E-E650-8DDE-AAEC-C4AA4B1DC40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BD7AD06-7D15-24E8-0552-9F8157F1B4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CDF5A06-F74D-550E-689B-DD204AFEC902}"/>
              </a:ext>
            </a:extLst>
          </p:cNvPr>
          <p:cNvGrpSpPr/>
          <p:nvPr/>
        </p:nvGrpSpPr>
        <p:grpSpPr>
          <a:xfrm>
            <a:off x="4354187" y="2263211"/>
            <a:ext cx="1064340" cy="369332"/>
            <a:chOff x="3647644" y="5421073"/>
            <a:chExt cx="1064340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F0F7F9E-7F58-A675-E29D-6539A833D92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715B1177-AD7B-A3C0-8599-5FA73BDD5C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A31A242-CF6C-2771-72F1-5E9A9E97A572}"/>
              </a:ext>
            </a:extLst>
          </p:cNvPr>
          <p:cNvGrpSpPr/>
          <p:nvPr/>
        </p:nvGrpSpPr>
        <p:grpSpPr>
          <a:xfrm>
            <a:off x="4380168" y="2767810"/>
            <a:ext cx="1068643" cy="369332"/>
            <a:chOff x="3647644" y="5359159"/>
            <a:chExt cx="1068643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2F90097-D478-D7C5-4AA0-4BDD9F26527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58282C5-1BEB-01EC-5648-6B8F00F879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7B53B57-222E-8EBB-45CB-378D21992B91}"/>
              </a:ext>
            </a:extLst>
          </p:cNvPr>
          <p:cNvGrpSpPr/>
          <p:nvPr/>
        </p:nvGrpSpPr>
        <p:grpSpPr>
          <a:xfrm>
            <a:off x="6257158" y="3618356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2B542BB-C9CB-D225-5722-47D36C6DDC0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15014A9-4A92-A23A-B387-3A7787CF55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1514784-5A0A-753C-C93F-64FB167D1826}"/>
              </a:ext>
            </a:extLst>
          </p:cNvPr>
          <p:cNvGrpSpPr/>
          <p:nvPr/>
        </p:nvGrpSpPr>
        <p:grpSpPr>
          <a:xfrm>
            <a:off x="5758793" y="3795527"/>
            <a:ext cx="1076632" cy="369332"/>
            <a:chOff x="2157212" y="5356391"/>
            <a:chExt cx="1076632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929CF0A-61A7-FA0B-5BCE-60317811001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FBBC23C9-BBE8-277A-5B6E-BA42F7AFF5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EA2778E-F08C-B2A9-0D9F-18E3DD505435}"/>
              </a:ext>
            </a:extLst>
          </p:cNvPr>
          <p:cNvGrpSpPr/>
          <p:nvPr/>
        </p:nvGrpSpPr>
        <p:grpSpPr>
          <a:xfrm>
            <a:off x="4919445" y="3962647"/>
            <a:ext cx="1076632" cy="369332"/>
            <a:chOff x="2157212" y="5356391"/>
            <a:chExt cx="1076632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D8E2CD7-B18E-A2DD-A797-2A0927E35D8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0C483084-49BA-8548-7D21-098FA0E3FF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D60662A-2AD0-54BE-6E61-5675EF1D5B7B}"/>
              </a:ext>
            </a:extLst>
          </p:cNvPr>
          <p:cNvGrpSpPr/>
          <p:nvPr/>
        </p:nvGrpSpPr>
        <p:grpSpPr>
          <a:xfrm>
            <a:off x="6134022" y="3280287"/>
            <a:ext cx="1076632" cy="369332"/>
            <a:chOff x="2157212" y="5356391"/>
            <a:chExt cx="1076632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C88C1CE-2F77-FF65-25A3-B6B86797422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D5DC082-46AE-338D-C49F-AC68F09E75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F444B21-BC7C-AE35-504A-8C0027BA959F}"/>
              </a:ext>
            </a:extLst>
          </p:cNvPr>
          <p:cNvGrpSpPr/>
          <p:nvPr/>
        </p:nvGrpSpPr>
        <p:grpSpPr>
          <a:xfrm>
            <a:off x="3528943" y="4459608"/>
            <a:ext cx="1076632" cy="369332"/>
            <a:chOff x="2157212" y="5356391"/>
            <a:chExt cx="1076632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9F2C506-5BB8-F05B-F315-8131F3E4F86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861880F-0F37-5D17-DEDF-BAF1B0F6AF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8ED00A85-F13D-C596-6E69-E6F32EA65F18}"/>
              </a:ext>
            </a:extLst>
          </p:cNvPr>
          <p:cNvSpPr/>
          <p:nvPr/>
        </p:nvSpPr>
        <p:spPr>
          <a:xfrm>
            <a:off x="1753849" y="4426918"/>
            <a:ext cx="569133" cy="47968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87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4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18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8103120" cy="466724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Numerically estimate the solution to a non-linear differential equation using the </a:t>
            </a:r>
            <a:r>
              <a:rPr lang="en-US" sz="2400" b="1" dirty="0">
                <a:solidFill>
                  <a:srgbClr val="7030A0"/>
                </a:solidFill>
              </a:rPr>
              <a:t>Runge-Kutta</a:t>
            </a:r>
            <a:r>
              <a:rPr lang="en-US" sz="2400" dirty="0"/>
              <a:t> method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Estimate numerical solutions to ordinary differential equations (</a:t>
            </a:r>
            <a:r>
              <a:rPr lang="en-US" sz="2400" b="1" dirty="0"/>
              <a:t>ODE</a:t>
            </a:r>
            <a:r>
              <a:rPr lang="en-US" sz="2400" dirty="0"/>
              <a:t>s) using </a:t>
            </a:r>
            <a:r>
              <a:rPr lang="en-US" sz="2400" b="1" dirty="0">
                <a:solidFill>
                  <a:srgbClr val="00B050"/>
                </a:solidFill>
              </a:rPr>
              <a:t>SciPy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Model the </a:t>
            </a:r>
            <a:r>
              <a:rPr lang="en-US" sz="2400" dirty="0">
                <a:solidFill>
                  <a:srgbClr val="0070C0"/>
                </a:solidFill>
              </a:rPr>
              <a:t>harmonic motion </a:t>
            </a:r>
            <a:r>
              <a:rPr lang="en-US" sz="2400" dirty="0"/>
              <a:t>of a simple pendulum using SciPy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Model a </a:t>
            </a:r>
            <a:r>
              <a:rPr lang="en-US" sz="2400" b="1" dirty="0"/>
              <a:t>damped oscillator </a:t>
            </a:r>
            <a:r>
              <a:rPr lang="en-US" sz="2400" dirty="0"/>
              <a:t>to appreciate the impact of </a:t>
            </a:r>
            <a:r>
              <a:rPr lang="en-US" sz="2400" b="1" dirty="0">
                <a:solidFill>
                  <a:srgbClr val="FF0000"/>
                </a:solidFill>
              </a:rPr>
              <a:t>critical damping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Analyze the long-term behavior of a </a:t>
            </a:r>
            <a:r>
              <a:rPr lang="en-US" sz="2400" b="1" dirty="0"/>
              <a:t>harmonograph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Solve coupled </a:t>
            </a:r>
            <a:r>
              <a:rPr lang="en-US" sz="2400" i="1" dirty="0"/>
              <a:t>non-linear</a:t>
            </a:r>
            <a:r>
              <a:rPr lang="en-US" sz="2400" dirty="0"/>
              <a:t> ODEs to model </a:t>
            </a:r>
            <a:r>
              <a:rPr lang="en-US" sz="2400" b="1" dirty="0">
                <a:solidFill>
                  <a:srgbClr val="00B050"/>
                </a:solidFill>
              </a:rPr>
              <a:t>predator-prey</a:t>
            </a:r>
            <a:r>
              <a:rPr lang="en-US" sz="2400" dirty="0"/>
              <a:t> dynamics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Build the </a:t>
            </a:r>
            <a:r>
              <a:rPr lang="en-US" sz="2400" b="1" dirty="0"/>
              <a:t>S-I-R</a:t>
            </a:r>
            <a:r>
              <a:rPr lang="en-US" sz="2400" dirty="0"/>
              <a:t> compartment model in </a:t>
            </a:r>
            <a:r>
              <a:rPr lang="en-US" sz="2400" b="1" dirty="0">
                <a:solidFill>
                  <a:srgbClr val="FF0000"/>
                </a:solidFill>
              </a:rPr>
              <a:t>epidemiology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4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euler_simple_pendulum.ipynb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6A6C9A-8187-2B55-963F-7CDAD3871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886" y="1508309"/>
            <a:ext cx="6180227" cy="514571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6C7E0671-1580-1B53-7BF4-6BA9508D71EB}"/>
              </a:ext>
            </a:extLst>
          </p:cNvPr>
          <p:cNvGrpSpPr/>
          <p:nvPr/>
        </p:nvGrpSpPr>
        <p:grpSpPr>
          <a:xfrm>
            <a:off x="4185294" y="4995349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4DB1873-3870-0560-1731-46564E3AF9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DEA14B0-E858-2027-70EA-A1D3867991C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312F5B3-44B4-6EC7-15BB-F289218EDAEA}"/>
              </a:ext>
            </a:extLst>
          </p:cNvPr>
          <p:cNvGrpSpPr/>
          <p:nvPr/>
        </p:nvGrpSpPr>
        <p:grpSpPr>
          <a:xfrm>
            <a:off x="7556393" y="5172520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F296631-635E-A529-B27E-0953401B7C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6F78944-57BF-9DB9-5F1E-C6DB288C42F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D168495-8843-5142-1F63-BD2C3F5DD9A4}"/>
              </a:ext>
            </a:extLst>
          </p:cNvPr>
          <p:cNvGrpSpPr/>
          <p:nvPr/>
        </p:nvGrpSpPr>
        <p:grpSpPr>
          <a:xfrm>
            <a:off x="4098302" y="5495526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98605C-5278-0C05-A927-034C32802FE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78D6CAEC-4395-9D9E-FC6F-CCE3B2FCEB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2680504-2646-52F4-6E3B-977EC05F13EB}"/>
              </a:ext>
            </a:extLst>
          </p:cNvPr>
          <p:cNvGrpSpPr/>
          <p:nvPr/>
        </p:nvGrpSpPr>
        <p:grpSpPr>
          <a:xfrm>
            <a:off x="5126828" y="6234190"/>
            <a:ext cx="1064340" cy="369332"/>
            <a:chOff x="3647644" y="5421073"/>
            <a:chExt cx="1064340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8C20902-8196-7820-6C57-6591BCD6EF4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A5860E3-0742-E858-F258-23F9E104C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09BEC2C-4D9E-ABE4-E1DB-5EADC795ACC0}"/>
              </a:ext>
            </a:extLst>
          </p:cNvPr>
          <p:cNvSpPr/>
          <p:nvPr/>
        </p:nvSpPr>
        <p:spPr>
          <a:xfrm>
            <a:off x="6968939" y="5247692"/>
            <a:ext cx="555987" cy="23397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CAE9FC5-4F09-3497-9637-59AD50F6BB10}"/>
              </a:ext>
            </a:extLst>
          </p:cNvPr>
          <p:cNvSpPr/>
          <p:nvPr/>
        </p:nvSpPr>
        <p:spPr>
          <a:xfrm>
            <a:off x="6323620" y="5247340"/>
            <a:ext cx="591531" cy="23397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2301654-844A-C541-A9FA-231CC6D881EF}"/>
              </a:ext>
            </a:extLst>
          </p:cNvPr>
          <p:cNvSpPr/>
          <p:nvPr/>
        </p:nvSpPr>
        <p:spPr>
          <a:xfrm>
            <a:off x="4008200" y="5247340"/>
            <a:ext cx="1395754" cy="23397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9CFDC80-AD5A-E6D3-816B-7359D385E2B6}"/>
              </a:ext>
            </a:extLst>
          </p:cNvPr>
          <p:cNvSpPr/>
          <p:nvPr/>
        </p:nvSpPr>
        <p:spPr>
          <a:xfrm>
            <a:off x="2054972" y="5240197"/>
            <a:ext cx="1395754" cy="23397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DACA400-3A0C-6BB2-7F1B-BED01FED7E3F}"/>
              </a:ext>
            </a:extLst>
          </p:cNvPr>
          <p:cNvSpPr/>
          <p:nvPr/>
        </p:nvSpPr>
        <p:spPr>
          <a:xfrm>
            <a:off x="3310323" y="5470258"/>
            <a:ext cx="644089" cy="47968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0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Run </a:t>
            </a:r>
            <a:r>
              <a:rPr lang="en-US" sz="3200" dirty="0">
                <a:latin typeface="+mn-lt"/>
              </a:rPr>
              <a:t>euler_simple_pendulum.ipynb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BC6055-F266-108A-DF16-993BEDA47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285" y="1451984"/>
            <a:ext cx="6857429" cy="514307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DB1ACB3-6AFC-6E11-ED27-4D7572771099}"/>
              </a:ext>
            </a:extLst>
          </p:cNvPr>
          <p:cNvSpPr txBox="1"/>
          <p:nvPr/>
        </p:nvSpPr>
        <p:spPr>
          <a:xfrm>
            <a:off x="831458" y="5156022"/>
            <a:ext cx="2986549" cy="120032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This is not good… The model predicts the pendulum will begin to swing wildly, which should not naturally happen!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911FF0-8B88-4561-2697-270CF85FED13}"/>
              </a:ext>
            </a:extLst>
          </p:cNvPr>
          <p:cNvSpPr txBox="1"/>
          <p:nvPr/>
        </p:nvSpPr>
        <p:spPr>
          <a:xfrm>
            <a:off x="2195970" y="2428204"/>
            <a:ext cx="1841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Pendulum angular displacement from centerline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6035680-896F-FF71-86BD-C3524AA6AD92}"/>
              </a:ext>
            </a:extLst>
          </p:cNvPr>
          <p:cNvCxnSpPr>
            <a:cxnSpLocks/>
          </p:cNvCxnSpPr>
          <p:nvPr/>
        </p:nvCxnSpPr>
        <p:spPr>
          <a:xfrm flipH="1">
            <a:off x="2233222" y="3013231"/>
            <a:ext cx="433868" cy="8310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0ED3370-9DAB-50F7-17A0-12D423BBEFC1}"/>
                  </a:ext>
                </a:extLst>
              </p:cNvPr>
              <p:cNvSpPr txBox="1"/>
              <p:nvPr/>
            </p:nvSpPr>
            <p:spPr>
              <a:xfrm>
                <a:off x="2195970" y="3259201"/>
                <a:ext cx="1767342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=0.1745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𝑟𝑎𝑑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0ED3370-9DAB-50F7-17A0-12D423BBE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970" y="3259201"/>
                <a:ext cx="1767342" cy="276999"/>
              </a:xfrm>
              <a:prstGeom prst="rect">
                <a:avLst/>
              </a:prstGeom>
              <a:blipFill>
                <a:blip r:embed="rId3"/>
                <a:stretch>
                  <a:fillRect l="-690" r="-103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302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2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Instability of Euler Method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For Highly Oscillatory Modes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046" y="1825625"/>
            <a:ext cx="4187006" cy="406551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Increasing </a:t>
            </a:r>
            <a:r>
              <a:rPr lang="en-US" sz="2400" dirty="0" err="1">
                <a:ln>
                  <a:solidFill>
                    <a:schemeClr val="tx1"/>
                  </a:solidFill>
                </a:ln>
                <a:latin typeface="Consolas" panose="020B0609020204030204" pitchFamily="49" charset="0"/>
              </a:rPr>
              <a:t>time_steps</a:t>
            </a:r>
            <a:r>
              <a:rPr lang="en-US" sz="2400" dirty="0">
                <a:ln>
                  <a:solidFill>
                    <a:schemeClr val="tx1"/>
                  </a:solidFill>
                </a:ln>
              </a:rPr>
              <a:t> </a:t>
            </a:r>
            <a:r>
              <a:rPr lang="en-US" sz="2400" dirty="0"/>
              <a:t>by </a:t>
            </a:r>
            <a:r>
              <a:rPr lang="en-US" sz="2400" dirty="0">
                <a:ln>
                  <a:solidFill>
                    <a:schemeClr val="tx1"/>
                  </a:solidFill>
                </a:ln>
              </a:rPr>
              <a:t>10x</a:t>
            </a:r>
            <a:r>
              <a:rPr lang="en-US" sz="2400" dirty="0"/>
              <a:t> does not prevent the displacement from </a:t>
            </a:r>
            <a:r>
              <a:rPr lang="en-US" sz="2400" b="1" i="1" dirty="0">
                <a:solidFill>
                  <a:srgbClr val="FF0000"/>
                </a:solidFill>
              </a:rPr>
              <a:t>growing</a:t>
            </a:r>
            <a:r>
              <a:rPr lang="en-US" sz="2400" dirty="0"/>
              <a:t> after each oscillation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This simple Euler method worked fine for modelling radioactive decay – but it is </a:t>
            </a:r>
            <a:r>
              <a:rPr lang="en-US" sz="2400" b="1" u="sng" dirty="0">
                <a:solidFill>
                  <a:srgbClr val="FF0000"/>
                </a:solidFill>
              </a:rPr>
              <a:t>unstable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for harmonic motion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B050"/>
                </a:solidFill>
              </a:rPr>
              <a:t>energy</a:t>
            </a:r>
            <a:r>
              <a:rPr lang="en-US" sz="2400" dirty="0"/>
              <a:t> in the system is </a:t>
            </a:r>
            <a:r>
              <a:rPr lang="en-US" sz="2400" i="1" dirty="0">
                <a:solidFill>
                  <a:srgbClr val="7030A0"/>
                </a:solidFill>
              </a:rPr>
              <a:t>artificially</a:t>
            </a:r>
            <a:r>
              <a:rPr lang="en-US" sz="2400" dirty="0"/>
              <a:t> growing </a:t>
            </a:r>
            <a:r>
              <a:rPr lang="en-US" sz="2400" b="1" dirty="0"/>
              <a:t>over time</a:t>
            </a:r>
            <a:r>
              <a:rPr lang="en-US" sz="2400" dirty="0"/>
              <a:t> without any bounds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216018" y="2013768"/>
                <a:ext cx="3100721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𝑚𝑔𝑙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018" y="2013768"/>
                <a:ext cx="3100721" cy="5186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692210" y="3825545"/>
                <a:ext cx="2310568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210" y="3825545"/>
                <a:ext cx="2310568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915325" y="4693660"/>
                <a:ext cx="3858429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𝑚𝑔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325" y="4693660"/>
                <a:ext cx="3858429" cy="5203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335922" y="2806549"/>
                <a:ext cx="2860911" cy="7448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22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922" y="2806549"/>
                <a:ext cx="2860911" cy="7448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Elbow Connector 11"/>
          <p:cNvCxnSpPr>
            <a:cxnSpLocks/>
            <a:stCxn id="3" idx="2"/>
            <a:endCxn id="13" idx="0"/>
          </p:cNvCxnSpPr>
          <p:nvPr/>
        </p:nvCxnSpPr>
        <p:spPr>
          <a:xfrm rot="5400000" flipH="1" flipV="1">
            <a:off x="4434209" y="3156761"/>
            <a:ext cx="1063713" cy="4405035"/>
          </a:xfrm>
          <a:prstGeom prst="bentConnector5">
            <a:avLst>
              <a:gd name="adj1" fmla="val -21491"/>
              <a:gd name="adj2" fmla="val 47593"/>
              <a:gd name="adj3" fmla="val 121491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FBD8BF6-315B-4923-A31C-B1AADEEDE0FE}"/>
              </a:ext>
            </a:extLst>
          </p:cNvPr>
          <p:cNvSpPr txBox="1"/>
          <p:nvPr/>
        </p:nvSpPr>
        <p:spPr>
          <a:xfrm>
            <a:off x="5557436" y="5393818"/>
            <a:ext cx="25742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rgbClr val="7030A0"/>
                </a:solidFill>
              </a:rPr>
              <a:t>Due to the squaring of values,</a:t>
            </a:r>
          </a:p>
          <a:p>
            <a:pPr algn="ctr"/>
            <a:r>
              <a:rPr lang="en-US" sz="1400" i="1" dirty="0">
                <a:solidFill>
                  <a:srgbClr val="7030A0"/>
                </a:solidFill>
              </a:rPr>
              <a:t>the next energy state will </a:t>
            </a:r>
            <a:r>
              <a:rPr lang="en-US" sz="1400" b="1" i="1" dirty="0">
                <a:solidFill>
                  <a:srgbClr val="7030A0"/>
                </a:solidFill>
              </a:rPr>
              <a:t>always</a:t>
            </a:r>
            <a:r>
              <a:rPr lang="en-US" sz="1400" i="1" dirty="0">
                <a:solidFill>
                  <a:srgbClr val="7030A0"/>
                </a:solidFill>
              </a:rPr>
              <a:t> be incorrectly larger than the previous energy state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88DF5E-A8D7-4387-88B4-8B7126936FCA}"/>
              </a:ext>
            </a:extLst>
          </p:cNvPr>
          <p:cNvSpPr/>
          <p:nvPr/>
        </p:nvSpPr>
        <p:spPr>
          <a:xfrm>
            <a:off x="6991603" y="4827422"/>
            <a:ext cx="353962" cy="320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54E22E-2A01-44CF-9604-5269798FC4DD}"/>
              </a:ext>
            </a:extLst>
          </p:cNvPr>
          <p:cNvSpPr/>
          <p:nvPr/>
        </p:nvSpPr>
        <p:spPr>
          <a:xfrm>
            <a:off x="7732395" y="4827422"/>
            <a:ext cx="300564" cy="6322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Elbow Connector 11">
            <a:extLst>
              <a:ext uri="{FF2B5EF4-FFF2-40B4-BE49-F238E27FC236}">
                <a16:creationId xmlns:a16="http://schemas.microsoft.com/office/drawing/2014/main" id="{48EE6436-B302-41E1-A4DD-39C0E00B6168}"/>
              </a:ext>
            </a:extLst>
          </p:cNvPr>
          <p:cNvCxnSpPr>
            <a:cxnSpLocks/>
            <a:stCxn id="3" idx="2"/>
            <a:endCxn id="14" idx="0"/>
          </p:cNvCxnSpPr>
          <p:nvPr/>
        </p:nvCxnSpPr>
        <p:spPr>
          <a:xfrm rot="5400000" flipH="1" flipV="1">
            <a:off x="4791256" y="2799715"/>
            <a:ext cx="1063713" cy="5119128"/>
          </a:xfrm>
          <a:prstGeom prst="bentConnector5">
            <a:avLst>
              <a:gd name="adj1" fmla="val -21491"/>
              <a:gd name="adj2" fmla="val 41015"/>
              <a:gd name="adj3" fmla="val 121491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D0F9730-E412-408C-9475-A53B900BF399}"/>
              </a:ext>
            </a:extLst>
          </p:cNvPr>
          <p:cNvSpPr txBox="1"/>
          <p:nvPr/>
        </p:nvSpPr>
        <p:spPr>
          <a:xfrm>
            <a:off x="5692211" y="1669121"/>
            <a:ext cx="765740" cy="307777"/>
          </a:xfrm>
          <a:prstGeom prst="rect">
            <a:avLst/>
          </a:prstGeom>
          <a:solidFill>
            <a:srgbClr val="007A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kinetic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C0B6C5-4A6C-4C0D-9B8C-3FB18F58A6A7}"/>
              </a:ext>
            </a:extLst>
          </p:cNvPr>
          <p:cNvSpPr txBox="1"/>
          <p:nvPr/>
        </p:nvSpPr>
        <p:spPr>
          <a:xfrm>
            <a:off x="7168584" y="1669121"/>
            <a:ext cx="876663" cy="307777"/>
          </a:xfrm>
          <a:prstGeom prst="rect">
            <a:avLst/>
          </a:prstGeom>
          <a:solidFill>
            <a:srgbClr val="007A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potential</a:t>
            </a:r>
          </a:p>
        </p:txBody>
      </p:sp>
    </p:spTree>
    <p:extLst>
      <p:ext uri="{BB962C8B-B14F-4D97-AF65-F5344CB8AC3E}">
        <p14:creationId xmlns:p14="http://schemas.microsoft.com/office/powerpoint/2010/main" val="200735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  <p:bldP spid="27" grpId="0" animBg="1"/>
      <p:bldP spid="2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Euler-Cromer Method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346" y="1468581"/>
            <a:ext cx="6843308" cy="48689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38865" y="4800600"/>
            <a:ext cx="6622025" cy="3982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FF4FD3-744E-4629-B40E-23F0BC7D3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541" y="1591919"/>
            <a:ext cx="1224733" cy="15470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CBE655-DCF2-4548-9566-1AA34D1D8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865" y="4781771"/>
            <a:ext cx="6687941" cy="1493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5B4C74-7BD8-4592-8067-AFAD9E3C534F}"/>
              </a:ext>
            </a:extLst>
          </p:cNvPr>
          <p:cNvSpPr/>
          <p:nvPr/>
        </p:nvSpPr>
        <p:spPr>
          <a:xfrm>
            <a:off x="5419601" y="4818434"/>
            <a:ext cx="1746374" cy="25204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23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0EB9F5A-783B-B1D2-E097-D47CCFE38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293" y="1675699"/>
            <a:ext cx="5723414" cy="47235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euler_cromer_pendulum.ipynb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D9488B0-C911-C581-3C7D-188FAC262254}"/>
              </a:ext>
            </a:extLst>
          </p:cNvPr>
          <p:cNvGrpSpPr/>
          <p:nvPr/>
        </p:nvGrpSpPr>
        <p:grpSpPr>
          <a:xfrm>
            <a:off x="5058232" y="1796076"/>
            <a:ext cx="2221548" cy="1205186"/>
            <a:chOff x="3461225" y="1298771"/>
            <a:chExt cx="2221548" cy="12051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AEE3B83-0D3C-FDFA-AD1B-11C6C6C98DD4}"/>
                    </a:ext>
                  </a:extLst>
                </p:cNvPr>
                <p:cNvSpPr txBox="1"/>
                <p:nvPr/>
              </p:nvSpPr>
              <p:spPr>
                <a:xfrm>
                  <a:off x="3461225" y="1660264"/>
                  <a:ext cx="2221548" cy="843693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  <m:sSub>
                          <m:sSubPr>
                            <m:ctrl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1225" y="1660264"/>
                  <a:ext cx="2221548" cy="84369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bg2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B2FB398-83AD-EED8-42A3-C7AAFD2C42D8}"/>
                </a:ext>
              </a:extLst>
            </p:cNvPr>
            <p:cNvSpPr txBox="1"/>
            <p:nvPr/>
          </p:nvSpPr>
          <p:spPr>
            <a:xfrm>
              <a:off x="3877019" y="1298771"/>
              <a:ext cx="13937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Euler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F441613-3FCE-9009-96F2-877816A48A2C}"/>
              </a:ext>
            </a:extLst>
          </p:cNvPr>
          <p:cNvGrpSpPr/>
          <p:nvPr/>
        </p:nvGrpSpPr>
        <p:grpSpPr>
          <a:xfrm>
            <a:off x="5058232" y="3065729"/>
            <a:ext cx="2221548" cy="1224021"/>
            <a:chOff x="6138058" y="1280701"/>
            <a:chExt cx="2221548" cy="12240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F9873765-9AD2-3EAF-8D6E-6A5493CB96B4}"/>
                    </a:ext>
                  </a:extLst>
                </p:cNvPr>
                <p:cNvSpPr txBox="1"/>
                <p:nvPr/>
              </p:nvSpPr>
              <p:spPr>
                <a:xfrm>
                  <a:off x="6138058" y="1661029"/>
                  <a:ext cx="2221548" cy="843693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8058" y="1661029"/>
                  <a:ext cx="2221548" cy="84369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00B7746-9D5C-B9A8-C96D-DA522AFDB1EE}"/>
                </a:ext>
              </a:extLst>
            </p:cNvPr>
            <p:cNvSpPr txBox="1"/>
            <p:nvPr/>
          </p:nvSpPr>
          <p:spPr>
            <a:xfrm>
              <a:off x="6476385" y="1280701"/>
              <a:ext cx="15448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Euler-Cromer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B7B17A7-8721-8084-FB9A-061FA35CFCFF}"/>
                </a:ext>
              </a:extLst>
            </p:cNvPr>
            <p:cNvSpPr/>
            <p:nvPr/>
          </p:nvSpPr>
          <p:spPr>
            <a:xfrm>
              <a:off x="7735529" y="2293374"/>
              <a:ext cx="199103" cy="20867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ACC8441-377D-8160-45E7-1A5E48837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278" y="4663439"/>
            <a:ext cx="3383344" cy="258868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00705F0-9258-6F62-512F-2F507A3DF555}"/>
              </a:ext>
            </a:extLst>
          </p:cNvPr>
          <p:cNvSpPr/>
          <p:nvPr/>
        </p:nvSpPr>
        <p:spPr>
          <a:xfrm>
            <a:off x="2234238" y="4663439"/>
            <a:ext cx="322288" cy="2588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E40D376-1F5A-3B14-9C93-18785553397E}"/>
              </a:ext>
            </a:extLst>
          </p:cNvPr>
          <p:cNvSpPr/>
          <p:nvPr/>
        </p:nvSpPr>
        <p:spPr>
          <a:xfrm>
            <a:off x="3764755" y="5640298"/>
            <a:ext cx="697707" cy="2588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7151CC1-0D76-A0DB-DB0A-7EB1DF42EE14}"/>
              </a:ext>
            </a:extLst>
          </p:cNvPr>
          <p:cNvCxnSpPr>
            <a:stCxn id="11" idx="2"/>
            <a:endCxn id="52" idx="0"/>
          </p:cNvCxnSpPr>
          <p:nvPr/>
        </p:nvCxnSpPr>
        <p:spPr>
          <a:xfrm rot="16200000" flipH="1">
            <a:off x="2895500" y="4422188"/>
            <a:ext cx="717991" cy="1718227"/>
          </a:xfrm>
          <a:prstGeom prst="bentConnector3">
            <a:avLst>
              <a:gd name="adj1" fmla="val 39561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000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15FC3F-CD7B-87B4-52E6-BD24F9BBF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285" y="1448113"/>
            <a:ext cx="6857429" cy="514307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euler_cromer_pendulum.ipynb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82647" y="4396842"/>
            <a:ext cx="2757949" cy="120032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model is now </a:t>
            </a:r>
            <a:r>
              <a:rPr lang="en-US" b="1" dirty="0">
                <a:solidFill>
                  <a:srgbClr val="00B050"/>
                </a:solidFill>
              </a:rPr>
              <a:t>stable</a:t>
            </a:r>
            <a:r>
              <a:rPr lang="en-US" b="1" dirty="0"/>
              <a:t> as iteration of the numerical method </a:t>
            </a:r>
            <a:r>
              <a:rPr lang="en-US" b="1" u="sng" dirty="0"/>
              <a:t>does not</a:t>
            </a:r>
            <a:r>
              <a:rPr lang="en-US" b="1" dirty="0"/>
              <a:t> add false </a:t>
            </a:r>
            <a:r>
              <a:rPr lang="en-US" b="1" i="1" dirty="0">
                <a:solidFill>
                  <a:srgbClr val="FF0000"/>
                </a:solidFill>
              </a:rPr>
              <a:t>energy</a:t>
            </a:r>
            <a:r>
              <a:rPr lang="en-US" b="1" dirty="0"/>
              <a:t> to the system.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DAE982-7DEA-4696-9F59-D00EB9ED66B1}"/>
                  </a:ext>
                </a:extLst>
              </p:cNvPr>
              <p:cNvSpPr txBox="1"/>
              <p:nvPr/>
            </p:nvSpPr>
            <p:spPr>
              <a:xfrm>
                <a:off x="1736197" y="1652528"/>
                <a:ext cx="911853" cy="28321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DAE982-7DEA-4696-9F59-D00EB9ED6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197" y="1652528"/>
                <a:ext cx="911853" cy="283219"/>
              </a:xfrm>
              <a:prstGeom prst="rect">
                <a:avLst/>
              </a:prstGeom>
              <a:blipFill>
                <a:blip r:embed="rId4"/>
                <a:stretch>
                  <a:fillRect l="-6040" t="-4255" r="-3356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6D8285-03B0-4B54-9112-135D3461EAD9}"/>
              </a:ext>
            </a:extLst>
          </p:cNvPr>
          <p:cNvCxnSpPr>
            <a:cxnSpLocks/>
          </p:cNvCxnSpPr>
          <p:nvPr/>
        </p:nvCxnSpPr>
        <p:spPr>
          <a:xfrm flipV="1">
            <a:off x="2228811" y="1939534"/>
            <a:ext cx="148943" cy="25633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31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Runge-</a:t>
            </a:r>
            <a:r>
              <a:rPr lang="en-US" sz="3200" dirty="0" err="1">
                <a:latin typeface="+mn-lt"/>
              </a:rPr>
              <a:t>Kutta</a:t>
            </a:r>
            <a:r>
              <a:rPr lang="en-US" sz="3200" dirty="0">
                <a:latin typeface="+mn-lt"/>
              </a:rPr>
              <a:t>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Around 1900, two German mathematicians, </a:t>
            </a:r>
            <a:r>
              <a:rPr lang="en-US" sz="2400" b="1" dirty="0"/>
              <a:t>Carl Runge</a:t>
            </a:r>
            <a:r>
              <a:rPr lang="en-US" sz="2400" dirty="0"/>
              <a:t> and </a:t>
            </a:r>
            <a:r>
              <a:rPr lang="en-US" sz="2400" b="1" dirty="0"/>
              <a:t>Wilhelm </a:t>
            </a:r>
            <a:r>
              <a:rPr lang="en-US" sz="2400" b="1" dirty="0" err="1"/>
              <a:t>Kutta</a:t>
            </a:r>
            <a:r>
              <a:rPr lang="en-US" sz="2400" dirty="0"/>
              <a:t>, wanted to improve the accuracy of </a:t>
            </a:r>
            <a:r>
              <a:rPr lang="en-US" sz="2400" b="1" dirty="0">
                <a:solidFill>
                  <a:srgbClr val="7030A0"/>
                </a:solidFill>
              </a:rPr>
              <a:t>Euler's Method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Following the same motivation underlying </a:t>
            </a:r>
            <a:r>
              <a:rPr lang="en-US" sz="2400" b="1" dirty="0">
                <a:solidFill>
                  <a:srgbClr val="00B050"/>
                </a:solidFill>
              </a:rPr>
              <a:t>Simpson's Rule</a:t>
            </a:r>
            <a:r>
              <a:rPr lang="en-US" sz="2400" dirty="0"/>
              <a:t> for numerical integration, they developed a method of interpolating a curve between the endpoints of a sampled interval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Using a </a:t>
            </a:r>
            <a:r>
              <a:rPr lang="en-US" sz="2400" b="1" dirty="0">
                <a:solidFill>
                  <a:srgbClr val="0070C0"/>
                </a:solidFill>
              </a:rPr>
              <a:t>weighted combination of tangent lines</a:t>
            </a:r>
            <a:r>
              <a:rPr lang="en-US" sz="2400" dirty="0"/>
              <a:t> sampled throughout an interval, </a:t>
            </a:r>
            <a:r>
              <a:rPr lang="en-US" sz="2400" dirty="0">
                <a:solidFill>
                  <a:srgbClr val="FF0000"/>
                </a:solidFill>
              </a:rPr>
              <a:t>a more accurate derivative </a:t>
            </a:r>
            <a:r>
              <a:rPr lang="en-US" sz="2400" dirty="0"/>
              <a:t>can be calculated than using the </a:t>
            </a:r>
            <a:r>
              <a:rPr lang="en-US" sz="2400" i="1" dirty="0"/>
              <a:t>single</a:t>
            </a:r>
            <a:r>
              <a:rPr lang="en-US" sz="2400" dirty="0"/>
              <a:t> tangent line in Euler's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57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Runge-</a:t>
            </a:r>
            <a:r>
              <a:rPr lang="en-US" sz="3200" dirty="0" err="1">
                <a:latin typeface="+mn-lt"/>
              </a:rPr>
              <a:t>Kutta</a:t>
            </a:r>
            <a:r>
              <a:rPr lang="en-US" sz="3200" dirty="0">
                <a:latin typeface="+mn-lt"/>
              </a:rPr>
              <a:t>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748CAC-A383-428E-8E52-0FE0B831B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883339"/>
            <a:ext cx="4207745" cy="42077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FE763A-8476-4F21-B12F-48E0DF2B6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119" y="1845754"/>
            <a:ext cx="2484387" cy="6564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DD383E-6C62-48DD-BCBA-97F4F7B84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6558" y="4793158"/>
            <a:ext cx="3681882" cy="9160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6B3DC4-9A32-47E9-892D-AF4150E7BC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6558" y="2808504"/>
            <a:ext cx="2802784" cy="167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41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Runge-</a:t>
            </a:r>
            <a:r>
              <a:rPr lang="en-US" sz="3200" dirty="0" err="1">
                <a:latin typeface="+mn-lt"/>
              </a:rPr>
              <a:t>Kutta</a:t>
            </a:r>
            <a:r>
              <a:rPr lang="en-US" sz="3200" dirty="0">
                <a:latin typeface="+mn-lt"/>
              </a:rPr>
              <a:t>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1FF59A-80F6-45C5-8C81-FB747B1380EE}"/>
                  </a:ext>
                </a:extLst>
              </p:cNvPr>
              <p:cNvSpPr txBox="1"/>
              <p:nvPr/>
            </p:nvSpPr>
            <p:spPr>
              <a:xfrm>
                <a:off x="1777664" y="1771950"/>
                <a:ext cx="2489976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1FF59A-80F6-45C5-8C81-FB747B138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664" y="1771950"/>
                <a:ext cx="2489976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5B1B04-3AF9-43A6-B994-4D2BC5D319EC}"/>
                  </a:ext>
                </a:extLst>
              </p:cNvPr>
              <p:cNvSpPr txBox="1"/>
              <p:nvPr/>
            </p:nvSpPr>
            <p:spPr>
              <a:xfrm>
                <a:off x="1358059" y="2576834"/>
                <a:ext cx="1549335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85B1B04-3AF9-43A6-B994-4D2BC5D31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059" y="2576834"/>
                <a:ext cx="1549335" cy="622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7877C5-B705-458C-A8E2-35CFF844AAA5}"/>
                  </a:ext>
                </a:extLst>
              </p:cNvPr>
              <p:cNvSpPr txBox="1"/>
              <p:nvPr/>
            </p:nvSpPr>
            <p:spPr>
              <a:xfrm>
                <a:off x="1388039" y="3478155"/>
                <a:ext cx="2203552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7877C5-B705-458C-A8E2-35CFF844A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039" y="3478155"/>
                <a:ext cx="2203552" cy="7265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0F91E2-DA37-466C-BFD0-0A5217DCFB6B}"/>
                  </a:ext>
                </a:extLst>
              </p:cNvPr>
              <p:cNvSpPr txBox="1"/>
              <p:nvPr/>
            </p:nvSpPr>
            <p:spPr>
              <a:xfrm>
                <a:off x="1296600" y="4483673"/>
                <a:ext cx="19556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0F91E2-DA37-466C-BFD0-0A5217DCF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600" y="4483673"/>
                <a:ext cx="1955600" cy="276999"/>
              </a:xfrm>
              <a:prstGeom prst="rect">
                <a:avLst/>
              </a:prstGeom>
              <a:blipFill>
                <a:blip r:embed="rId6"/>
                <a:stretch>
                  <a:fillRect l="-2500" r="-93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346168-038C-439A-ABD2-8A2F29358522}"/>
                  </a:ext>
                </a:extLst>
              </p:cNvPr>
              <p:cNvSpPr txBox="1"/>
              <p:nvPr/>
            </p:nvSpPr>
            <p:spPr>
              <a:xfrm>
                <a:off x="5482318" y="1793001"/>
                <a:ext cx="15667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1346168-038C-439A-ABD2-8A2F29358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318" y="1793001"/>
                <a:ext cx="1566776" cy="276999"/>
              </a:xfrm>
              <a:prstGeom prst="rect">
                <a:avLst/>
              </a:prstGeom>
              <a:blipFill>
                <a:blip r:embed="rId8"/>
                <a:stretch>
                  <a:fillRect l="-3502" r="-116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C82054-3D78-4D60-85C6-5BF040ABAD5D}"/>
                  </a:ext>
                </a:extLst>
              </p:cNvPr>
              <p:cNvSpPr txBox="1"/>
              <p:nvPr/>
            </p:nvSpPr>
            <p:spPr>
              <a:xfrm>
                <a:off x="5705039" y="2231606"/>
                <a:ext cx="1121333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C82054-3D78-4D60-85C6-5BF040ABA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039" y="2231606"/>
                <a:ext cx="1121333" cy="285912"/>
              </a:xfrm>
              <a:prstGeom prst="rect">
                <a:avLst/>
              </a:prstGeom>
              <a:blipFill>
                <a:blip r:embed="rId9"/>
                <a:stretch>
                  <a:fillRect l="-4891" t="-4255" b="-25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51C2D4D-8F0B-41FB-BF9D-5816E3069F55}"/>
                  </a:ext>
                </a:extLst>
              </p:cNvPr>
              <p:cNvSpPr txBox="1"/>
              <p:nvPr/>
            </p:nvSpPr>
            <p:spPr>
              <a:xfrm>
                <a:off x="5287072" y="3048456"/>
                <a:ext cx="18010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51C2D4D-8F0B-41FB-BF9D-5816E3069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7072" y="3048456"/>
                <a:ext cx="1801069" cy="276999"/>
              </a:xfrm>
              <a:prstGeom prst="rect">
                <a:avLst/>
              </a:prstGeom>
              <a:blipFill>
                <a:blip r:embed="rId10"/>
                <a:stretch>
                  <a:fillRect l="-2703" r="-270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7493B315-0220-4D06-B514-397E2437E583}"/>
              </a:ext>
            </a:extLst>
          </p:cNvPr>
          <p:cNvSpPr txBox="1"/>
          <p:nvPr/>
        </p:nvSpPr>
        <p:spPr>
          <a:xfrm>
            <a:off x="5390535" y="2679124"/>
            <a:ext cx="17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Initial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BB3487-06E9-40BD-9760-7833453C4D11}"/>
                  </a:ext>
                </a:extLst>
              </p:cNvPr>
              <p:cNvSpPr txBox="1"/>
              <p:nvPr/>
            </p:nvSpPr>
            <p:spPr>
              <a:xfrm>
                <a:off x="4615541" y="4554771"/>
                <a:ext cx="3520964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𝑑𝑢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p>
                          </m:sSup>
                        </m:e>
                      </m:d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BB3487-06E9-40BD-9760-7833453C4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541" y="4554771"/>
                <a:ext cx="3520964" cy="52591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EEEAE6-F6B6-41BC-BA1C-0FC650FFF598}"/>
                  </a:ext>
                </a:extLst>
              </p:cNvPr>
              <p:cNvSpPr txBox="1"/>
              <p:nvPr/>
            </p:nvSpPr>
            <p:spPr>
              <a:xfrm>
                <a:off x="5702261" y="5285088"/>
                <a:ext cx="2109937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func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EEEEAE6-F6B6-41BC-BA1C-0FC650FFF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261" y="5285088"/>
                <a:ext cx="2109937" cy="715902"/>
              </a:xfrm>
              <a:prstGeom prst="rect">
                <a:avLst/>
              </a:prstGeom>
              <a:blipFill>
                <a:blip r:embed="rId12"/>
                <a:stretch>
                  <a:fillRect b="-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D78929-4A61-4732-9C5D-AE345ED609FD}"/>
                  </a:ext>
                </a:extLst>
              </p:cNvPr>
              <p:cNvSpPr txBox="1"/>
              <p:nvPr/>
            </p:nvSpPr>
            <p:spPr>
              <a:xfrm>
                <a:off x="5711221" y="6182502"/>
                <a:ext cx="1469697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en-US" i="1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sup>
                      </m:sSup>
                      <m:r>
                        <a:rPr lang="en-US" i="1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i="1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D78929-4A61-4732-9C5D-AE345ED60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1221" y="6182502"/>
                <a:ext cx="1469697" cy="28591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81ACE5-C4CC-4A83-BFE6-FB9074A39A7F}"/>
                  </a:ext>
                </a:extLst>
              </p:cNvPr>
              <p:cNvSpPr txBox="1"/>
              <p:nvPr/>
            </p:nvSpPr>
            <p:spPr>
              <a:xfrm>
                <a:off x="5824993" y="3575602"/>
                <a:ext cx="1008225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unc>
                            <m:funcPr>
                              <m:ctrlP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sup>
                      </m:sSup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281ACE5-C4CC-4A83-BFE6-FB9074A39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993" y="3575602"/>
                <a:ext cx="1008225" cy="28591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C0A519C-6E92-4E08-9205-BCF1FEB1DC15}"/>
              </a:ext>
            </a:extLst>
          </p:cNvPr>
          <p:cNvSpPr txBox="1"/>
          <p:nvPr/>
        </p:nvSpPr>
        <p:spPr>
          <a:xfrm>
            <a:off x="5470169" y="4109120"/>
            <a:ext cx="175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Check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DF9E23-7F66-0F38-B857-D52E7B929413}"/>
              </a:ext>
            </a:extLst>
          </p:cNvPr>
          <p:cNvSpPr/>
          <p:nvPr/>
        </p:nvSpPr>
        <p:spPr>
          <a:xfrm>
            <a:off x="5711221" y="3478155"/>
            <a:ext cx="1184254" cy="55464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BD054B-E1E5-AD62-66BB-1E549343F6D5}"/>
              </a:ext>
            </a:extLst>
          </p:cNvPr>
          <p:cNvSpPr/>
          <p:nvPr/>
        </p:nvSpPr>
        <p:spPr>
          <a:xfrm>
            <a:off x="2315267" y="1819916"/>
            <a:ext cx="936933" cy="55464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AFBB5BE-4C9C-B378-E283-F3D696E9691D}"/>
              </a:ext>
            </a:extLst>
          </p:cNvPr>
          <p:cNvSpPr/>
          <p:nvPr/>
        </p:nvSpPr>
        <p:spPr>
          <a:xfrm>
            <a:off x="5616119" y="6048135"/>
            <a:ext cx="1684091" cy="55464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F74E1B8A-379E-13A1-A26D-810E277FBA71}"/>
              </a:ext>
            </a:extLst>
          </p:cNvPr>
          <p:cNvCxnSpPr>
            <a:stCxn id="22" idx="3"/>
            <a:endCxn id="26" idx="0"/>
          </p:cNvCxnSpPr>
          <p:nvPr/>
        </p:nvCxnSpPr>
        <p:spPr>
          <a:xfrm flipH="1" flipV="1">
            <a:off x="2783734" y="1819916"/>
            <a:ext cx="4111741" cy="1935562"/>
          </a:xfrm>
          <a:prstGeom prst="bentConnector4">
            <a:avLst>
              <a:gd name="adj1" fmla="val -11393"/>
              <a:gd name="adj2" fmla="val 11955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156B3B8E-8875-1EFB-5A40-5514FB365AFE}"/>
              </a:ext>
            </a:extLst>
          </p:cNvPr>
          <p:cNvCxnSpPr>
            <a:cxnSpLocks/>
            <a:stCxn id="26" idx="2"/>
            <a:endCxn id="27" idx="1"/>
          </p:cNvCxnSpPr>
          <p:nvPr/>
        </p:nvCxnSpPr>
        <p:spPr>
          <a:xfrm rot="16200000" flipH="1">
            <a:off x="2224478" y="2933817"/>
            <a:ext cx="3950896" cy="2832385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96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4" grpId="0"/>
      <p:bldP spid="16" grpId="0"/>
      <p:bldP spid="19" grpId="0"/>
      <p:bldP spid="24" grpId="0"/>
      <p:bldP spid="25" grpId="0"/>
      <p:bldP spid="15" grpId="0"/>
      <p:bldP spid="17" grpId="0"/>
      <p:bldP spid="18" grpId="0"/>
      <p:bldP spid="5" grpId="0"/>
      <p:bldP spid="20" grpId="0"/>
      <p:bldP spid="22" grpId="0" animBg="1"/>
      <p:bldP spid="26" grpId="0" animBg="1"/>
      <p:bldP spid="2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rk4_nonlinear_ode.ipynb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2ADECA-FB84-E0EC-4D8D-025AC7834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460" y="1443218"/>
            <a:ext cx="5919079" cy="516060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5A79785-A2F5-F167-BAEB-4E2C8A8DD0E7}"/>
              </a:ext>
            </a:extLst>
          </p:cNvPr>
          <p:cNvGrpSpPr/>
          <p:nvPr/>
        </p:nvGrpSpPr>
        <p:grpSpPr>
          <a:xfrm>
            <a:off x="2798702" y="1380184"/>
            <a:ext cx="1076632" cy="369332"/>
            <a:chOff x="4968362" y="2079211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978BEB8-C588-253C-DB98-AECFD21B73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83079D-D8AB-76AA-5DB8-D704653B5E2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2946E20-AB10-1AF4-6E4C-DF9AAD9DCD0B}"/>
              </a:ext>
            </a:extLst>
          </p:cNvPr>
          <p:cNvGrpSpPr/>
          <p:nvPr/>
        </p:nvGrpSpPr>
        <p:grpSpPr>
          <a:xfrm>
            <a:off x="3711189" y="1767070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7A5ACF8-86EA-4EAB-0BBA-FC79EACEC9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138433-24B5-C5F3-4567-12F67A71FE0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DD48A43-C01E-2CB5-1A00-09FB3C6210E9}"/>
              </a:ext>
            </a:extLst>
          </p:cNvPr>
          <p:cNvGrpSpPr/>
          <p:nvPr/>
        </p:nvGrpSpPr>
        <p:grpSpPr>
          <a:xfrm>
            <a:off x="6066561" y="2996065"/>
            <a:ext cx="1068643" cy="369332"/>
            <a:chOff x="3647644" y="4910075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05247DF-F1D2-F819-3703-DE4D693D6FF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7A461AA-7DBC-A1EF-1B46-A262CEF943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16336B9-E274-B63B-8EEB-5D7460CBA429}"/>
              </a:ext>
            </a:extLst>
          </p:cNvPr>
          <p:cNvGrpSpPr/>
          <p:nvPr/>
        </p:nvGrpSpPr>
        <p:grpSpPr>
          <a:xfrm>
            <a:off x="3405661" y="4232109"/>
            <a:ext cx="1064340" cy="369332"/>
            <a:chOff x="3647644" y="5421073"/>
            <a:chExt cx="1064340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076EDC1-81BF-17BB-5E54-9651337FCB7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DE0380B-1FC1-F0AB-3C8A-EB69FFEA40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5C12ED5-F1C4-CA64-3EEA-EF025DBC3163}"/>
              </a:ext>
            </a:extLst>
          </p:cNvPr>
          <p:cNvGrpSpPr/>
          <p:nvPr/>
        </p:nvGrpSpPr>
        <p:grpSpPr>
          <a:xfrm>
            <a:off x="3379815" y="5172057"/>
            <a:ext cx="1068643" cy="369332"/>
            <a:chOff x="3647644" y="5359159"/>
            <a:chExt cx="1068643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D3AEC5B-621B-8DB4-A48B-ACE52CB0935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2C25E1F-AF6C-3EE1-F19B-15C2ACD066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55645FD-F273-D94B-AED1-4A6DC8281AAA}"/>
              </a:ext>
            </a:extLst>
          </p:cNvPr>
          <p:cNvGrpSpPr/>
          <p:nvPr/>
        </p:nvGrpSpPr>
        <p:grpSpPr>
          <a:xfrm>
            <a:off x="7519403" y="5925610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EE4809B-9A6D-8BB0-9E28-A0FE8E4D386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2A72C4B-6331-E034-3A88-C76391B174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64E1B89-D75F-2AB7-AF82-92B79309B80B}"/>
              </a:ext>
            </a:extLst>
          </p:cNvPr>
          <p:cNvGrpSpPr/>
          <p:nvPr/>
        </p:nvGrpSpPr>
        <p:grpSpPr>
          <a:xfrm>
            <a:off x="3137305" y="6112276"/>
            <a:ext cx="1076632" cy="369332"/>
            <a:chOff x="2157212" y="5356391"/>
            <a:chExt cx="107663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01B4726-F0DE-1CC1-84F9-4EC0783B671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7A043F4-31A2-4EFB-22FE-433A9436DF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1760B73-2027-DF87-488E-853A036F7802}"/>
              </a:ext>
            </a:extLst>
          </p:cNvPr>
          <p:cNvGrpSpPr/>
          <p:nvPr/>
        </p:nvGrpSpPr>
        <p:grpSpPr>
          <a:xfrm>
            <a:off x="3750554" y="6305236"/>
            <a:ext cx="1076632" cy="369332"/>
            <a:chOff x="2157212" y="5356391"/>
            <a:chExt cx="1076632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EE43C80-FD0B-4D0B-FB94-CE1B1BF4DD3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7C7D448C-102D-5C29-C23C-A009B29307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139CDC-751F-CB92-9E5B-3EB5ACC9A8E9}"/>
              </a:ext>
            </a:extLst>
          </p:cNvPr>
          <p:cNvGrpSpPr/>
          <p:nvPr/>
        </p:nvGrpSpPr>
        <p:grpSpPr>
          <a:xfrm>
            <a:off x="5133643" y="5495526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6D7E298-EFBB-A51A-3350-CD209E2DBBF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D64ECCC-850C-562A-3AA0-49798B3C3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D2307A7-FBE9-5EA7-0930-94044DA8F8AB}"/>
                  </a:ext>
                </a:extLst>
              </p:cNvPr>
              <p:cNvSpPr txBox="1"/>
              <p:nvPr/>
            </p:nvSpPr>
            <p:spPr>
              <a:xfrm>
                <a:off x="5452499" y="1616929"/>
                <a:ext cx="1414362" cy="52591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D2307A7-FBE9-5EA7-0930-94044DA8F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499" y="1616929"/>
                <a:ext cx="1414362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725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Projectile Motion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62000" y="1521691"/>
            <a:ext cx="762000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09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3198B8-3A9A-5881-8C2E-5238C5E01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286" y="1448114"/>
            <a:ext cx="6857430" cy="5143072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Run </a:t>
            </a:r>
            <a:r>
              <a:rPr lang="en-US" sz="3200" dirty="0">
                <a:latin typeface="+mn-lt"/>
              </a:rPr>
              <a:t>rk4_nonlinear_ode.ipynb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5" name="Speech Bubble: Rectangle 44">
            <a:extLst>
              <a:ext uri="{FF2B5EF4-FFF2-40B4-BE49-F238E27FC236}">
                <a16:creationId xmlns:a16="http://schemas.microsoft.com/office/drawing/2014/main" id="{1E4FA4EC-BDA7-6961-6612-C09305FCE8BF}"/>
              </a:ext>
            </a:extLst>
          </p:cNvPr>
          <p:cNvSpPr/>
          <p:nvPr/>
        </p:nvSpPr>
        <p:spPr>
          <a:xfrm>
            <a:off x="6951086" y="2997937"/>
            <a:ext cx="1659192" cy="1143000"/>
          </a:xfrm>
          <a:prstGeom prst="wedgeRectCallout">
            <a:avLst>
              <a:gd name="adj1" fmla="val -76514"/>
              <a:gd name="adj2" fmla="val -22133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Euler's Method continues to lose accuracy each iteration</a:t>
            </a:r>
          </a:p>
        </p:txBody>
      </p:sp>
    </p:spTree>
    <p:extLst>
      <p:ext uri="{BB962C8B-B14F-4D97-AF65-F5344CB8AC3E}">
        <p14:creationId xmlns:p14="http://schemas.microsoft.com/office/powerpoint/2010/main" val="368111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Runge-</a:t>
            </a:r>
            <a:r>
              <a:rPr lang="en-US" sz="3200" dirty="0" err="1">
                <a:latin typeface="+mn-lt"/>
              </a:rPr>
              <a:t>Kutta</a:t>
            </a:r>
            <a:r>
              <a:rPr lang="en-US" sz="3200" dirty="0">
                <a:latin typeface="+mn-lt"/>
              </a:rPr>
              <a:t>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59C58C-9C11-D5F2-4933-DFAC7619C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957" y="1353959"/>
            <a:ext cx="6588086" cy="52036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01684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Solve ODEs with SciPy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often must numerically solve systems of </a:t>
            </a:r>
            <a:r>
              <a:rPr lang="en-US" sz="2400" b="1" dirty="0">
                <a:solidFill>
                  <a:srgbClr val="0070C0"/>
                </a:solidFill>
              </a:rPr>
              <a:t>differential equations</a:t>
            </a:r>
            <a:r>
              <a:rPr lang="en-US" sz="2400" dirty="0"/>
              <a:t> so we can simulate dynamic models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Python package </a:t>
            </a:r>
            <a:r>
              <a:rPr lang="en-US" sz="2400" b="1" dirty="0">
                <a:solidFill>
                  <a:srgbClr val="00B050"/>
                </a:solidFill>
              </a:rPr>
              <a:t>SciPy</a:t>
            </a:r>
            <a:r>
              <a:rPr lang="en-US" sz="2400" dirty="0"/>
              <a:t> contains several ready-to-use numerical methods to estimate the solution to a variety of differential equations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Ordinary and Partial Differential Equations (ODE/PDE)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Linear and Non-Linear Differential Equations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b="1" dirty="0"/>
              <a:t>Initial Value Problem (IVP) </a:t>
            </a:r>
            <a:r>
              <a:rPr lang="en-US" sz="2200" dirty="0"/>
              <a:t>and Boundary Value Problems (BVP)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Both Individual and Systems of </a:t>
            </a:r>
            <a:r>
              <a:rPr lang="en-US" sz="2200" u="sng" dirty="0"/>
              <a:t>Linked</a:t>
            </a:r>
            <a:r>
              <a:rPr lang="en-US" sz="2200" dirty="0"/>
              <a:t> Differential Equations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03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Scientific Computing with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43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2BE59-2BCE-4196-B693-A1CE7F8C7421}"/>
              </a:ext>
            </a:extLst>
          </p:cNvPr>
          <p:cNvSpPr txBox="1"/>
          <p:nvPr/>
        </p:nvSpPr>
        <p:spPr>
          <a:xfrm>
            <a:off x="2979174" y="1253613"/>
            <a:ext cx="3193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https://scipy.org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785722-8323-475B-A4D8-32EF558A9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23" y="1782094"/>
            <a:ext cx="7689954" cy="45440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2A0AE3-9D1A-4DFA-AE0D-363C8627DC81}"/>
              </a:ext>
            </a:extLst>
          </p:cNvPr>
          <p:cNvSpPr/>
          <p:nvPr/>
        </p:nvSpPr>
        <p:spPr>
          <a:xfrm>
            <a:off x="876925" y="3612630"/>
            <a:ext cx="2158583" cy="6595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90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Scientific Computing with Python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44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E57166-DE83-4F21-872D-6AB12CC5D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418" y="1327632"/>
            <a:ext cx="6213163" cy="52112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381848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rkf45_nuclear_decay.ipynb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6E71A-A49F-94B0-0826-306844651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537" y="1785850"/>
            <a:ext cx="4174926" cy="470702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C414F094-4723-1851-1F13-8FBC0D628198}"/>
              </a:ext>
            </a:extLst>
          </p:cNvPr>
          <p:cNvGrpSpPr/>
          <p:nvPr/>
        </p:nvGrpSpPr>
        <p:grpSpPr>
          <a:xfrm>
            <a:off x="5894170" y="3661683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2DBC8B3-2B59-76ED-D07F-E9E3E1B3A5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4DCC6D7-E9FF-0C3E-032F-E3936DF95D8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1F052A8-DFF4-0905-329A-648FB3AECAAE}"/>
              </a:ext>
            </a:extLst>
          </p:cNvPr>
          <p:cNvGrpSpPr/>
          <p:nvPr/>
        </p:nvGrpSpPr>
        <p:grpSpPr>
          <a:xfrm>
            <a:off x="3459237" y="4488869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728FB9B-1FCF-F338-0FCE-233C35E517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5BB9832-CD08-D595-FB37-A1EFA5B7E69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57D04B2-C523-E910-4886-903B2021849C}"/>
              </a:ext>
            </a:extLst>
          </p:cNvPr>
          <p:cNvGrpSpPr/>
          <p:nvPr/>
        </p:nvGrpSpPr>
        <p:grpSpPr>
          <a:xfrm>
            <a:off x="4312809" y="4700061"/>
            <a:ext cx="1068643" cy="369332"/>
            <a:chOff x="3647644" y="4910075"/>
            <a:chExt cx="1068643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E96A786-F77F-DDBE-4FDB-6BD3936338B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750ED6F-AAD2-28A8-7488-15CA7B0684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8BCC7F5-451F-0E3C-F3CB-44F314A00493}"/>
              </a:ext>
            </a:extLst>
          </p:cNvPr>
          <p:cNvGrpSpPr/>
          <p:nvPr/>
        </p:nvGrpSpPr>
        <p:grpSpPr>
          <a:xfrm>
            <a:off x="4145978" y="4920716"/>
            <a:ext cx="1064340" cy="369332"/>
            <a:chOff x="3647644" y="5421073"/>
            <a:chExt cx="1064340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C42FA15-A38A-08DD-A9BF-CF5172CF61D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789C776-1920-35F7-259D-1B98CF0ED6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877F0E83-3CB1-296B-433B-3CDF7EA74647}"/>
              </a:ext>
            </a:extLst>
          </p:cNvPr>
          <p:cNvSpPr txBox="1"/>
          <p:nvPr/>
        </p:nvSpPr>
        <p:spPr>
          <a:xfrm>
            <a:off x="5647154" y="2129684"/>
            <a:ext cx="2647295" cy="9233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SciPy</a:t>
            </a:r>
            <a:r>
              <a:rPr lang="en-US" dirty="0"/>
              <a:t> uses </a:t>
            </a:r>
            <a:r>
              <a:rPr lang="en-US" b="1" dirty="0">
                <a:solidFill>
                  <a:srgbClr val="FF0000"/>
                </a:solidFill>
              </a:rPr>
              <a:t>RKF45</a:t>
            </a:r>
            <a:r>
              <a:rPr lang="en-US" dirty="0"/>
              <a:t> which is Fehlberg's enhancement to classic </a:t>
            </a:r>
            <a:r>
              <a:rPr lang="en-US" b="1" dirty="0"/>
              <a:t>Runge-Kutta</a:t>
            </a:r>
          </a:p>
        </p:txBody>
      </p:sp>
    </p:spTree>
    <p:extLst>
      <p:ext uri="{BB962C8B-B14F-4D97-AF65-F5344CB8AC3E}">
        <p14:creationId xmlns:p14="http://schemas.microsoft.com/office/powerpoint/2010/main" val="93904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4CAD03-B095-AF53-5946-D849D0A3A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271" y="1690689"/>
            <a:ext cx="5756470" cy="48911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rkf45_nuclear_decay.ipynb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46</a:t>
            </a:fld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414F094-4723-1851-1F13-8FBC0D628198}"/>
              </a:ext>
            </a:extLst>
          </p:cNvPr>
          <p:cNvGrpSpPr/>
          <p:nvPr/>
        </p:nvGrpSpPr>
        <p:grpSpPr>
          <a:xfrm>
            <a:off x="2866151" y="2790295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2DBC8B3-2B59-76ED-D07F-E9E3E1B3A5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4DCC6D7-E9FF-0C3E-032F-E3936DF95D8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1F052A8-DFF4-0905-329A-648FB3AECAAE}"/>
              </a:ext>
            </a:extLst>
          </p:cNvPr>
          <p:cNvGrpSpPr/>
          <p:nvPr/>
        </p:nvGrpSpPr>
        <p:grpSpPr>
          <a:xfrm>
            <a:off x="3480754" y="3378764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728FB9B-1FCF-F338-0FCE-233C35E517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5BB9832-CD08-D595-FB37-A1EFA5B7E69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57D04B2-C523-E910-4886-903B2021849C}"/>
              </a:ext>
            </a:extLst>
          </p:cNvPr>
          <p:cNvGrpSpPr/>
          <p:nvPr/>
        </p:nvGrpSpPr>
        <p:grpSpPr>
          <a:xfrm>
            <a:off x="3818518" y="3569545"/>
            <a:ext cx="1068643" cy="369332"/>
            <a:chOff x="3647644" y="4910075"/>
            <a:chExt cx="1068643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E96A786-F77F-DDBE-4FDB-6BD3936338B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750ED6F-AAD2-28A8-7488-15CA7B0684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8BCC7F5-451F-0E3C-F3CB-44F314A00493}"/>
              </a:ext>
            </a:extLst>
          </p:cNvPr>
          <p:cNvGrpSpPr/>
          <p:nvPr/>
        </p:nvGrpSpPr>
        <p:grpSpPr>
          <a:xfrm>
            <a:off x="3458258" y="4158733"/>
            <a:ext cx="1064340" cy="369332"/>
            <a:chOff x="3647644" y="5421073"/>
            <a:chExt cx="1064340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C42FA15-A38A-08DD-A9BF-CF5172CF61D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789C776-1920-35F7-259D-1B98CF0ED6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8FA3837-6547-BA4A-E892-572EDA6868BA}"/>
              </a:ext>
            </a:extLst>
          </p:cNvPr>
          <p:cNvGrpSpPr/>
          <p:nvPr/>
        </p:nvGrpSpPr>
        <p:grpSpPr>
          <a:xfrm>
            <a:off x="2914916" y="4331364"/>
            <a:ext cx="1068643" cy="369332"/>
            <a:chOff x="3647644" y="5359159"/>
            <a:chExt cx="1068643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168D1E7-63AE-7C8E-DDF7-6BE44A254C2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138D08F-24CC-5F24-5DB1-34273368C2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E0A1D05-6343-C626-92F0-FE4F417CE47A}"/>
              </a:ext>
            </a:extLst>
          </p:cNvPr>
          <p:cNvGrpSpPr/>
          <p:nvPr/>
        </p:nvGrpSpPr>
        <p:grpSpPr>
          <a:xfrm>
            <a:off x="3856905" y="1839404"/>
            <a:ext cx="1076632" cy="369332"/>
            <a:chOff x="2157212" y="5356391"/>
            <a:chExt cx="1076632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868C804-93E3-8A12-A7B1-D3596C4DFC2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DBE5589-8A8E-D1BB-F51E-873B08301C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821DC72-DF18-E1A5-C51C-FC9BC65F19E8}"/>
              </a:ext>
            </a:extLst>
          </p:cNvPr>
          <p:cNvGrpSpPr/>
          <p:nvPr/>
        </p:nvGrpSpPr>
        <p:grpSpPr>
          <a:xfrm>
            <a:off x="3826855" y="4714379"/>
            <a:ext cx="1076632" cy="369332"/>
            <a:chOff x="2157212" y="5356391"/>
            <a:chExt cx="1076632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204FC38-220B-8D89-31B8-003EB1A702D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E39AC93C-A212-4D09-8954-355DD71109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FDB1D6B-54DC-D6F2-F821-658F87D3EDAF}"/>
              </a:ext>
            </a:extLst>
          </p:cNvPr>
          <p:cNvGrpSpPr/>
          <p:nvPr/>
        </p:nvGrpSpPr>
        <p:grpSpPr>
          <a:xfrm>
            <a:off x="4101612" y="2032629"/>
            <a:ext cx="1076632" cy="369332"/>
            <a:chOff x="2157212" y="5356391"/>
            <a:chExt cx="1076632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74CDE60-EFAE-1341-70AE-C4C827686CD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9644636A-C444-F633-C7F1-5CE56D2C9F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56BF7AA-A1BC-D7D5-52BD-6F609063E26E}"/>
              </a:ext>
            </a:extLst>
          </p:cNvPr>
          <p:cNvGrpSpPr/>
          <p:nvPr/>
        </p:nvGrpSpPr>
        <p:grpSpPr>
          <a:xfrm>
            <a:off x="4665457" y="1645836"/>
            <a:ext cx="1076632" cy="369332"/>
            <a:chOff x="2157212" y="5356391"/>
            <a:chExt cx="1076632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A7C3DE3-925E-1B6A-848C-6821ACA384B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99BE931F-DDB1-9B80-E35B-F2D5DC0C36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964C0E2-C24E-9F1C-6B7F-4571FE1734BA}"/>
              </a:ext>
            </a:extLst>
          </p:cNvPr>
          <p:cNvGrpSpPr/>
          <p:nvPr/>
        </p:nvGrpSpPr>
        <p:grpSpPr>
          <a:xfrm>
            <a:off x="3376527" y="2214570"/>
            <a:ext cx="1076632" cy="369332"/>
            <a:chOff x="2157212" y="5356391"/>
            <a:chExt cx="1076632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3FFF477-B079-EDA8-4F9E-7A7A91909C5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0572E79C-F0EE-E375-0FAD-9BE3421F99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7C5D29C-C44C-9978-8DF9-78FCB6DC521C}"/>
                  </a:ext>
                </a:extLst>
              </p:cNvPr>
              <p:cNvSpPr txBox="1"/>
              <p:nvPr/>
            </p:nvSpPr>
            <p:spPr>
              <a:xfrm>
                <a:off x="5779016" y="1953472"/>
                <a:ext cx="1336200" cy="527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7C5D29C-C44C-9978-8DF9-78FCB6DC52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016" y="1953472"/>
                <a:ext cx="1336200" cy="5276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8A5E1DD5-FBC8-68A6-F332-90753453CECC}"/>
              </a:ext>
            </a:extLst>
          </p:cNvPr>
          <p:cNvSpPr/>
          <p:nvPr/>
        </p:nvSpPr>
        <p:spPr>
          <a:xfrm>
            <a:off x="2415093" y="4797205"/>
            <a:ext cx="1326630" cy="20985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0DA6779-C211-C5C6-D8F7-C621F278A5A2}"/>
              </a:ext>
            </a:extLst>
          </p:cNvPr>
          <p:cNvSpPr/>
          <p:nvPr/>
        </p:nvSpPr>
        <p:spPr>
          <a:xfrm>
            <a:off x="2082084" y="1919140"/>
            <a:ext cx="544435" cy="20985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43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" grpId="0" animBg="1"/>
      <p:bldP spid="3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4CAD03-B095-AF53-5946-D849D0A3A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271" y="1690689"/>
            <a:ext cx="5756470" cy="48911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rkf45_nuclear_decay.ipynb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47</a:t>
            </a:fld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AFEC791-778A-549A-E752-D68BB168E588}"/>
              </a:ext>
            </a:extLst>
          </p:cNvPr>
          <p:cNvGrpSpPr/>
          <p:nvPr/>
        </p:nvGrpSpPr>
        <p:grpSpPr>
          <a:xfrm>
            <a:off x="4687642" y="4515102"/>
            <a:ext cx="1076632" cy="369332"/>
            <a:chOff x="4968362" y="2079211"/>
            <a:chExt cx="1076632" cy="36933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DAA0C33-70E7-9539-3302-13D40079F1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A66345C-81F8-B83B-3440-3AE4DCAD534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3A1B2FA-DA7B-C258-E86E-15AA934060CE}"/>
              </a:ext>
            </a:extLst>
          </p:cNvPr>
          <p:cNvGrpSpPr/>
          <p:nvPr/>
        </p:nvGrpSpPr>
        <p:grpSpPr>
          <a:xfrm>
            <a:off x="3819226" y="4717322"/>
            <a:ext cx="1076632" cy="369332"/>
            <a:chOff x="4704120" y="2356972"/>
            <a:chExt cx="1076632" cy="369332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F551932-F866-FD3A-0BF9-46FF1295C6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69056F3-647C-902A-01F8-8E21F286307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B92CFBC-397A-D2EA-CA73-EA6E0940522E}"/>
              </a:ext>
            </a:extLst>
          </p:cNvPr>
          <p:cNvGrpSpPr/>
          <p:nvPr/>
        </p:nvGrpSpPr>
        <p:grpSpPr>
          <a:xfrm>
            <a:off x="4341578" y="4908504"/>
            <a:ext cx="1068643" cy="369332"/>
            <a:chOff x="3647644" y="4910075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378E604-4370-5FE4-1A61-9FD4F22ECFB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4F36477-B55F-530E-6474-F8D4802E58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633CC52-F0E4-44AB-3A2B-31DB33B58F2F}"/>
              </a:ext>
            </a:extLst>
          </p:cNvPr>
          <p:cNvGrpSpPr/>
          <p:nvPr/>
        </p:nvGrpSpPr>
        <p:grpSpPr>
          <a:xfrm>
            <a:off x="3320822" y="5104310"/>
            <a:ext cx="1064340" cy="369332"/>
            <a:chOff x="3647644" y="5421073"/>
            <a:chExt cx="1064340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60F6DBD-A2A3-AC39-4B27-2908693069C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0C2FD682-F92D-3FDE-FF28-0EEA1E5D1C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07636B8-6045-CFB2-285F-A8C17508AF2F}"/>
              </a:ext>
            </a:extLst>
          </p:cNvPr>
          <p:cNvGrpSpPr/>
          <p:nvPr/>
        </p:nvGrpSpPr>
        <p:grpSpPr>
          <a:xfrm>
            <a:off x="4685291" y="1644659"/>
            <a:ext cx="1068643" cy="369332"/>
            <a:chOff x="3647644" y="5359159"/>
            <a:chExt cx="1068643" cy="369332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A656BB2-2DA4-8530-C0F6-BBDC8B1CFED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F227586E-1707-207C-4147-BD9788B412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9DF7297-405D-1919-06EA-BAF0B495FF6E}"/>
              </a:ext>
            </a:extLst>
          </p:cNvPr>
          <p:cNvGrpSpPr/>
          <p:nvPr/>
        </p:nvGrpSpPr>
        <p:grpSpPr>
          <a:xfrm>
            <a:off x="3647236" y="5680192"/>
            <a:ext cx="1076632" cy="369332"/>
            <a:chOff x="2157212" y="5356391"/>
            <a:chExt cx="1076632" cy="369332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C6D4971-6AB0-15DD-5448-4330F4D5066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BDC9EE22-76D0-1758-1D76-BA5A05B7C4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E821EE2-DE02-25D5-C4AC-F7ADFDF8D564}"/>
              </a:ext>
            </a:extLst>
          </p:cNvPr>
          <p:cNvGrpSpPr/>
          <p:nvPr/>
        </p:nvGrpSpPr>
        <p:grpSpPr>
          <a:xfrm>
            <a:off x="4014099" y="5859105"/>
            <a:ext cx="1076632" cy="369332"/>
            <a:chOff x="2157212" y="5356391"/>
            <a:chExt cx="1076632" cy="369332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6562BAC-BF10-360A-A83D-EA333A9BFCA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66CED32F-7374-E627-0581-550837E5F3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31D1F4C-377B-25E6-F145-AD2A64ADD80B}"/>
              </a:ext>
            </a:extLst>
          </p:cNvPr>
          <p:cNvGrpSpPr/>
          <p:nvPr/>
        </p:nvGrpSpPr>
        <p:grpSpPr>
          <a:xfrm>
            <a:off x="7368995" y="6262594"/>
            <a:ext cx="641550" cy="369332"/>
            <a:chOff x="2157212" y="5360480"/>
            <a:chExt cx="641550" cy="369332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C47CA0A-05C3-677D-3F36-BF7A13912C79}"/>
                </a:ext>
              </a:extLst>
            </p:cNvPr>
            <p:cNvSpPr txBox="1"/>
            <p:nvPr/>
          </p:nvSpPr>
          <p:spPr>
            <a:xfrm>
              <a:off x="2415304" y="5360480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4D8298D4-BAAD-F527-136D-0B648702C7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29097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B08B7A6-0003-4DC6-36C7-28806C8B7F08}"/>
              </a:ext>
            </a:extLst>
          </p:cNvPr>
          <p:cNvGrpSpPr/>
          <p:nvPr/>
        </p:nvGrpSpPr>
        <p:grpSpPr>
          <a:xfrm>
            <a:off x="3425407" y="4143743"/>
            <a:ext cx="1076632" cy="369332"/>
            <a:chOff x="2157212" y="5356391"/>
            <a:chExt cx="1076632" cy="369332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ED76163-2139-84FF-D9B1-32BF7EFB1F5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508EAAAF-20E8-0F3E-1774-E71FC23E8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D95C751D-C18A-7FCB-0741-C874EBBC1828}"/>
              </a:ext>
            </a:extLst>
          </p:cNvPr>
          <p:cNvSpPr/>
          <p:nvPr/>
        </p:nvSpPr>
        <p:spPr>
          <a:xfrm>
            <a:off x="4190999" y="1727195"/>
            <a:ext cx="340519" cy="20985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1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14707E-CC95-D641-C34B-031685A06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13" y="1286097"/>
            <a:ext cx="7247173" cy="543538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1 - rkf45_nuclear_decay.ipynb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F3233CB-2796-4434-90A9-785F9F3BB6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5" t="5219" r="6894" b="1776"/>
          <a:stretch/>
        </p:blipFill>
        <p:spPr>
          <a:xfrm>
            <a:off x="3260361" y="2023672"/>
            <a:ext cx="3814997" cy="295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6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B0520CB-C859-B0D8-99F8-7E0FF6007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13" y="1286097"/>
            <a:ext cx="7247171" cy="5435379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2 - rkf45_nuclear_decay.ipynb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2F5F25D-FA6F-0F24-D861-66B75A32EB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8" t="5934" r="6628"/>
          <a:stretch/>
        </p:blipFill>
        <p:spPr>
          <a:xfrm>
            <a:off x="3312826" y="2056751"/>
            <a:ext cx="3755036" cy="294992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486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Projectile Motion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404154" y="1848342"/>
            <a:ext cx="2746906" cy="795603"/>
            <a:chOff x="4460859" y="1848342"/>
            <a:chExt cx="2746906" cy="7956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4482123" y="1848342"/>
                  <a:ext cx="19331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2123" y="1848342"/>
                  <a:ext cx="1933157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4460859" y="2125341"/>
                  <a:ext cx="2746906" cy="5186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l-GR" b="0" i="1" smtClean="0">
                                    <a:latin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0859" y="2125341"/>
                  <a:ext cx="2746906" cy="51860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517568" y="2891859"/>
                <a:ext cx="1578317" cy="521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568" y="2891859"/>
                <a:ext cx="1578317" cy="52142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375803" y="3746557"/>
                <a:ext cx="3967217" cy="5427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803" y="3746557"/>
                <a:ext cx="3967217" cy="54271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287945" y="5583662"/>
                <a:ext cx="1712777" cy="7010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945" y="5583662"/>
                <a:ext cx="1712777" cy="70108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287945" y="4727762"/>
                <a:ext cx="1712264" cy="575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945" y="4727762"/>
                <a:ext cx="1712264" cy="57509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831093" y="3821350"/>
            <a:ext cx="2625969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Given Range = 400m, </a:t>
            </a:r>
            <a:r>
              <a:rPr lang="en-US" b="1" dirty="0">
                <a:solidFill>
                  <a:srgbClr val="FF0000"/>
                </a:solidFill>
              </a:rPr>
              <a:t>what does v</a:t>
            </a:r>
            <a:r>
              <a:rPr lang="en-US" b="1" baseline="-25000" dirty="0">
                <a:solidFill>
                  <a:srgbClr val="FF0000"/>
                </a:solidFill>
              </a:rPr>
              <a:t>0</a:t>
            </a:r>
            <a:r>
              <a:rPr lang="en-US" b="1" dirty="0">
                <a:solidFill>
                  <a:srgbClr val="FF0000"/>
                </a:solidFill>
              </a:rPr>
              <a:t> need to be</a:t>
            </a:r>
            <a:r>
              <a:rPr lang="en-US" dirty="0"/>
              <a:t>?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947684" y="4182140"/>
            <a:ext cx="3289732" cy="1974772"/>
            <a:chOff x="4947684" y="4182140"/>
            <a:chExt cx="3289732" cy="1974772"/>
          </a:xfrm>
        </p:grpSpPr>
        <p:sp>
          <p:nvSpPr>
            <p:cNvPr id="14" name="TextBox 13"/>
            <p:cNvSpPr txBox="1"/>
            <p:nvPr/>
          </p:nvSpPr>
          <p:spPr>
            <a:xfrm>
              <a:off x="5509422" y="4956583"/>
              <a:ext cx="2727994" cy="120032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This is the </a:t>
              </a:r>
              <a:r>
                <a:rPr lang="en-US" b="1" dirty="0"/>
                <a:t>equation of motion</a:t>
              </a:r>
              <a:r>
                <a:rPr lang="en-US" dirty="0"/>
                <a:t> that allows us to </a:t>
              </a:r>
              <a:r>
                <a:rPr lang="en-US" b="1" dirty="0">
                  <a:solidFill>
                    <a:srgbClr val="0070C0"/>
                  </a:solidFill>
                </a:rPr>
                <a:t>plot y as x increases </a:t>
              </a:r>
              <a:r>
                <a:rPr lang="en-US" dirty="0"/>
                <a:t>from launch point to trampoline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H="1" flipV="1">
              <a:off x="4947684" y="4182140"/>
              <a:ext cx="491399" cy="69806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373" y="1655273"/>
            <a:ext cx="2667000" cy="1781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233097" y="2387150"/>
                <a:ext cx="1117600" cy="581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097" y="2387150"/>
                <a:ext cx="1117600" cy="58137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46316" y="4690541"/>
                <a:ext cx="2610745" cy="16658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txBody>
              <a:bodyPr wrap="square" rtlCol="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𝑅𝑎𝑛𝑔𝑒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∗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func>
                                <m:func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316" y="4690541"/>
                <a:ext cx="2610745" cy="16658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CE76E29D-5401-403C-A0E1-3A6A12AD2D6F}"/>
              </a:ext>
            </a:extLst>
          </p:cNvPr>
          <p:cNvSpPr/>
          <p:nvPr/>
        </p:nvSpPr>
        <p:spPr>
          <a:xfrm>
            <a:off x="4425418" y="2998024"/>
            <a:ext cx="349003" cy="332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AC499F-4AE2-447B-B738-9FEA20913DD8}"/>
              </a:ext>
            </a:extLst>
          </p:cNvPr>
          <p:cNvSpPr/>
          <p:nvPr/>
        </p:nvSpPr>
        <p:spPr>
          <a:xfrm>
            <a:off x="5208131" y="2208702"/>
            <a:ext cx="349003" cy="332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CB6F7F6-E4B9-4074-8321-A368DA8A6F50}"/>
              </a:ext>
            </a:extLst>
          </p:cNvPr>
          <p:cNvCxnSpPr>
            <a:stCxn id="15" idx="0"/>
            <a:endCxn id="21" idx="2"/>
          </p:cNvCxnSpPr>
          <p:nvPr/>
        </p:nvCxnSpPr>
        <p:spPr>
          <a:xfrm rot="5400000" flipH="1" flipV="1">
            <a:off x="4762704" y="2378096"/>
            <a:ext cx="457145" cy="782713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07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3" grpId="0" animBg="1"/>
      <p:bldP spid="20" grpId="0"/>
      <p:bldP spid="1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 a Simple Pendulum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21124"/>
            <a:ext cx="2102721" cy="23690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815349" y="1621158"/>
                <a:ext cx="16093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349" y="1621158"/>
                <a:ext cx="1609350" cy="276999"/>
              </a:xfrm>
              <a:prstGeom prst="rect">
                <a:avLst/>
              </a:prstGeom>
              <a:blipFill>
                <a:blip r:embed="rId4"/>
                <a:stretch>
                  <a:fillRect l="-3409" r="-22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670297" y="4368983"/>
                <a:ext cx="8322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297" y="4368983"/>
                <a:ext cx="832216" cy="276999"/>
              </a:xfrm>
              <a:prstGeom prst="rect">
                <a:avLst/>
              </a:prstGeom>
              <a:blipFill>
                <a:blip r:embed="rId5"/>
                <a:stretch>
                  <a:fillRect l="-5839" r="-292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670297" y="4892377"/>
                <a:ext cx="110062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297" y="4892377"/>
                <a:ext cx="1100621" cy="555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926347" y="4368983"/>
                <a:ext cx="675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47" y="4368983"/>
                <a:ext cx="675120" cy="276999"/>
              </a:xfrm>
              <a:prstGeom prst="rect">
                <a:avLst/>
              </a:prstGeom>
              <a:blipFill>
                <a:blip r:embed="rId7"/>
                <a:stretch>
                  <a:fillRect l="-4505" r="-630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63427" y="4861399"/>
                <a:ext cx="1400960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27" y="4861399"/>
                <a:ext cx="1400960" cy="648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484219" y="5743666"/>
                <a:ext cx="1472775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219" y="5743666"/>
                <a:ext cx="1472775" cy="6481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590768" y="2215340"/>
                <a:ext cx="2252476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𝑙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𝑚𝑔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0768" y="2215340"/>
                <a:ext cx="2252476" cy="6481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873311" y="2995114"/>
                <a:ext cx="1785104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311" y="2995114"/>
                <a:ext cx="1785104" cy="6481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4926122" y="4181553"/>
            <a:ext cx="1785104" cy="1644445"/>
            <a:chOff x="6137333" y="4800600"/>
            <a:chExt cx="1785104" cy="1644445"/>
          </a:xfrm>
        </p:grpSpPr>
        <p:grpSp>
          <p:nvGrpSpPr>
            <p:cNvPr id="24" name="Group 23"/>
            <p:cNvGrpSpPr/>
            <p:nvPr/>
          </p:nvGrpSpPr>
          <p:grpSpPr>
            <a:xfrm>
              <a:off x="6312829" y="5007710"/>
              <a:ext cx="1511055" cy="1230225"/>
              <a:chOff x="6289733" y="5003487"/>
              <a:chExt cx="1511055" cy="123022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3049" y="5707799"/>
                    <a:ext cx="795666" cy="52591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6289733" y="5003487"/>
                    <a:ext cx="1511055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</m:fun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9733" y="5003487"/>
                    <a:ext cx="1511055" cy="52591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Rectangle 24"/>
            <p:cNvSpPr/>
            <p:nvPr/>
          </p:nvSpPr>
          <p:spPr>
            <a:xfrm>
              <a:off x="6137333" y="4800600"/>
              <a:ext cx="1785104" cy="16444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153264" y="2428658"/>
                <a:ext cx="132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3264" y="2428658"/>
                <a:ext cx="132344" cy="276999"/>
              </a:xfrm>
              <a:prstGeom prst="rect">
                <a:avLst/>
              </a:prstGeom>
              <a:blipFill>
                <a:blip r:embed="rId15"/>
                <a:stretch>
                  <a:fillRect l="-45455" r="-3636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2F4FC7B-D6C8-49BE-AA24-EA5BA3BD6B6F}"/>
              </a:ext>
            </a:extLst>
          </p:cNvPr>
          <p:cNvSpPr txBox="1"/>
          <p:nvPr/>
        </p:nvSpPr>
        <p:spPr>
          <a:xfrm>
            <a:off x="6740011" y="1475714"/>
            <a:ext cx="1364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Gravity is a restoring force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EBEAE7FC-3781-4755-A0B8-B0959E701347}"/>
              </a:ext>
            </a:extLst>
          </p:cNvPr>
          <p:cNvCxnSpPr>
            <a:cxnSpLocks/>
            <a:stCxn id="19" idx="0"/>
            <a:endCxn id="6" idx="0"/>
          </p:cNvCxnSpPr>
          <p:nvPr/>
        </p:nvCxnSpPr>
        <p:spPr>
          <a:xfrm rot="5400000" flipH="1" flipV="1">
            <a:off x="6326668" y="618777"/>
            <a:ext cx="238786" cy="1952661"/>
          </a:xfrm>
          <a:prstGeom prst="curvedConnector3">
            <a:avLst>
              <a:gd name="adj1" fmla="val 195734"/>
            </a:avLst>
          </a:prstGeom>
          <a:ln w="190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736164B-3AE7-42C0-9955-02464E1354FB}"/>
              </a:ext>
            </a:extLst>
          </p:cNvPr>
          <p:cNvSpPr txBox="1"/>
          <p:nvPr/>
        </p:nvSpPr>
        <p:spPr>
          <a:xfrm>
            <a:off x="6886723" y="4458607"/>
            <a:ext cx="18675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We can break the 2</a:t>
            </a:r>
            <a:r>
              <a:rPr lang="en-US" sz="1400" baseline="30000" dirty="0"/>
              <a:t>nd</a:t>
            </a:r>
            <a:r>
              <a:rPr lang="en-US" sz="1400" dirty="0"/>
              <a:t> order ODE into </a:t>
            </a:r>
            <a:r>
              <a:rPr lang="en-US" sz="1400" u="sng" dirty="0"/>
              <a:t>two</a:t>
            </a:r>
            <a:r>
              <a:rPr lang="en-US" sz="1400" dirty="0"/>
              <a:t> </a:t>
            </a:r>
            <a:r>
              <a:rPr lang="en-US" sz="1400" b="1" dirty="0"/>
              <a:t>linked</a:t>
            </a:r>
            <a:r>
              <a:rPr lang="en-US" sz="1400" dirty="0"/>
              <a:t> 1</a:t>
            </a:r>
            <a:r>
              <a:rPr lang="en-US" sz="1400" baseline="30000" dirty="0"/>
              <a:t>st</a:t>
            </a:r>
            <a:r>
              <a:rPr lang="en-US" sz="1400" dirty="0"/>
              <a:t> order 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543197-51CA-44B5-9037-20DBF5196AB9}"/>
                  </a:ext>
                </a:extLst>
              </p:cNvPr>
              <p:cNvSpPr txBox="1"/>
              <p:nvPr/>
            </p:nvSpPr>
            <p:spPr>
              <a:xfrm>
                <a:off x="1339773" y="3821809"/>
                <a:ext cx="7744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400" b="0" i="1" dirty="0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543197-51CA-44B5-9037-20DBF5196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773" y="3821809"/>
                <a:ext cx="774474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A08EE88-7E5D-45E0-8B4C-B09F3326E29B}"/>
              </a:ext>
            </a:extLst>
          </p:cNvPr>
          <p:cNvCxnSpPr>
            <a:cxnSpLocks/>
          </p:cNvCxnSpPr>
          <p:nvPr/>
        </p:nvCxnSpPr>
        <p:spPr>
          <a:xfrm flipV="1">
            <a:off x="1694296" y="3640930"/>
            <a:ext cx="0" cy="265927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7918D64-A1E1-4AD4-9E19-C143B5EB6445}"/>
              </a:ext>
            </a:extLst>
          </p:cNvPr>
          <p:cNvSpPr/>
          <p:nvPr/>
        </p:nvSpPr>
        <p:spPr>
          <a:xfrm>
            <a:off x="5384006" y="1714500"/>
            <a:ext cx="171450" cy="100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peech Bubble: Rectangle with Corners Rounded 29">
            <a:extLst>
              <a:ext uri="{FF2B5EF4-FFF2-40B4-BE49-F238E27FC236}">
                <a16:creationId xmlns:a16="http://schemas.microsoft.com/office/drawing/2014/main" id="{468EA339-4158-D18B-B053-24342DCA0EFC}"/>
              </a:ext>
            </a:extLst>
          </p:cNvPr>
          <p:cNvSpPr/>
          <p:nvPr/>
        </p:nvSpPr>
        <p:spPr>
          <a:xfrm>
            <a:off x="7000640" y="2888712"/>
            <a:ext cx="1932047" cy="821629"/>
          </a:xfrm>
          <a:prstGeom prst="wedgeRoundRectCallout">
            <a:avLst>
              <a:gd name="adj1" fmla="val -69015"/>
              <a:gd name="adj2" fmla="val -30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We are no longer constrained to the small angle identity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F35700-2C8B-35D5-4E6E-72A04279A129}"/>
              </a:ext>
            </a:extLst>
          </p:cNvPr>
          <p:cNvSpPr/>
          <p:nvPr/>
        </p:nvSpPr>
        <p:spPr>
          <a:xfrm>
            <a:off x="6057901" y="3238500"/>
            <a:ext cx="482600" cy="26987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09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8" grpId="0"/>
      <p:bldP spid="30" grpId="0" animBg="1"/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1568" y="365126"/>
            <a:ext cx="3387776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2000" dirty="0">
                <a:latin typeface="+mn-lt"/>
              </a:rPr>
              <a:t>rkf45_simple_pendulum.ipynb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B3C33F-EFE7-ABB8-02D4-41FCB6232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37" y="365126"/>
            <a:ext cx="4777093" cy="625571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57BE93F-EF7D-7971-0992-5B1A69CF1DD2}"/>
              </a:ext>
            </a:extLst>
          </p:cNvPr>
          <p:cNvGrpSpPr/>
          <p:nvPr/>
        </p:nvGrpSpPr>
        <p:grpSpPr>
          <a:xfrm>
            <a:off x="1363949" y="1577312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B5FA0BA-0BBA-759B-3E8C-206B1ED2CB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8D01755-19AC-C4E8-F7DB-10D30E6D632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B5916A2-A689-6820-8360-856E1E2141D0}"/>
              </a:ext>
            </a:extLst>
          </p:cNvPr>
          <p:cNvGrpSpPr/>
          <p:nvPr/>
        </p:nvGrpSpPr>
        <p:grpSpPr>
          <a:xfrm>
            <a:off x="3763550" y="2014346"/>
            <a:ext cx="1076632" cy="369332"/>
            <a:chOff x="4704120" y="2356972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9E3DDC3-4542-990E-293B-9D7BB1870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281207B-79A0-7DFC-8F69-835AF4833C6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7EEEA41-7282-3B65-31F0-4AF9AC594176}"/>
              </a:ext>
            </a:extLst>
          </p:cNvPr>
          <p:cNvGrpSpPr/>
          <p:nvPr/>
        </p:nvGrpSpPr>
        <p:grpSpPr>
          <a:xfrm>
            <a:off x="3930905" y="2846526"/>
            <a:ext cx="1068643" cy="369332"/>
            <a:chOff x="3647644" y="4910075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4091FD8-FC19-5E3E-AEBD-A14EA1A39C9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87D94FB-F966-D4D6-CB9C-ACFCF082D3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FC352D3-B7C4-BD59-E3B7-1B0AC17400D9}"/>
              </a:ext>
            </a:extLst>
          </p:cNvPr>
          <p:cNvGrpSpPr/>
          <p:nvPr/>
        </p:nvGrpSpPr>
        <p:grpSpPr>
          <a:xfrm>
            <a:off x="1908411" y="3492984"/>
            <a:ext cx="1064340" cy="369332"/>
            <a:chOff x="3647644" y="5421073"/>
            <a:chExt cx="1064340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8CD4F1C-710C-B6B8-20E6-8BC19D55645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548AA48-5952-262F-8C1D-5854D2003C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F972C20-388B-1EA2-9E81-0DE968EFEC95}"/>
              </a:ext>
            </a:extLst>
          </p:cNvPr>
          <p:cNvGrpSpPr/>
          <p:nvPr/>
        </p:nvGrpSpPr>
        <p:grpSpPr>
          <a:xfrm>
            <a:off x="1843640" y="4110484"/>
            <a:ext cx="1068643" cy="369332"/>
            <a:chOff x="3647644" y="5359159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A9C92D6-8EED-CDC5-B11E-E5C157258A3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32DB8E9-ACE8-65FB-4541-0E9BCED0B7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3FAB9B1-9CCE-D06E-9F5E-46EA6AD690BC}"/>
              </a:ext>
            </a:extLst>
          </p:cNvPr>
          <p:cNvGrpSpPr/>
          <p:nvPr/>
        </p:nvGrpSpPr>
        <p:grpSpPr>
          <a:xfrm>
            <a:off x="2551279" y="5001807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FB00772-F3B4-45C7-945A-6AB17BDAADA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1D80A33-03CC-331D-978F-0BF16CBD39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E76607C-9449-36E6-47E8-48FC059098F8}"/>
              </a:ext>
            </a:extLst>
          </p:cNvPr>
          <p:cNvGrpSpPr/>
          <p:nvPr/>
        </p:nvGrpSpPr>
        <p:grpSpPr>
          <a:xfrm>
            <a:off x="2058300" y="5551860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B049A58-2F5B-25B6-28B8-9EFC0E5D46A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DD4BF6D-D7BF-BBE7-DE7A-154F783E4F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946D56F-012F-0746-4184-39F21CD777D9}"/>
              </a:ext>
            </a:extLst>
          </p:cNvPr>
          <p:cNvGrpSpPr/>
          <p:nvPr/>
        </p:nvGrpSpPr>
        <p:grpSpPr>
          <a:xfrm>
            <a:off x="2152268" y="5737210"/>
            <a:ext cx="1076632" cy="369332"/>
            <a:chOff x="2157212" y="5356391"/>
            <a:chExt cx="107663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1E182C1-288A-D4F0-4742-E9E33EA8939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B9EE8E0-B120-B071-4B2C-9FA7ECDC81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8D47D34-EE1B-37DC-701A-14B1D943C3A3}"/>
              </a:ext>
            </a:extLst>
          </p:cNvPr>
          <p:cNvGrpSpPr/>
          <p:nvPr/>
        </p:nvGrpSpPr>
        <p:grpSpPr>
          <a:xfrm>
            <a:off x="3294652" y="4653408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4CB1C13-09BB-0A15-EFB8-F164F0DF5AD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1A12E4-F3E5-6123-4827-CA604395C3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2481878-B65B-9EE5-C2BC-32B1CBEE6DBE}"/>
              </a:ext>
            </a:extLst>
          </p:cNvPr>
          <p:cNvGrpSpPr/>
          <p:nvPr/>
        </p:nvGrpSpPr>
        <p:grpSpPr>
          <a:xfrm>
            <a:off x="4794491" y="6171685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C883C6-3C42-0DB3-FA44-D9DDFCA1FC2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B329427-3A03-72AA-95D0-6D09481001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2428A3C7-EBC7-7A0E-E428-082F8864F7B8}"/>
                  </a:ext>
                </a:extLst>
              </p:cNvPr>
              <p:cNvSpPr/>
              <p:nvPr/>
            </p:nvSpPr>
            <p:spPr>
              <a:xfrm>
                <a:off x="6074510" y="1679446"/>
                <a:ext cx="1785104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2428A3C7-EBC7-7A0E-E428-082F8864F7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510" y="1679446"/>
                <a:ext cx="1785104" cy="6481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6" name="Picture 65">
            <a:extLst>
              <a:ext uri="{FF2B5EF4-FFF2-40B4-BE49-F238E27FC236}">
                <a16:creationId xmlns:a16="http://schemas.microsoft.com/office/drawing/2014/main" id="{C45D5BCB-B6A1-7771-E934-8585E8DC9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701" y="4069452"/>
            <a:ext cx="2102721" cy="23690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02DE33-BD4E-4AA3-7EFF-82522640800A}"/>
              </a:ext>
            </a:extLst>
          </p:cNvPr>
          <p:cNvSpPr/>
          <p:nvPr/>
        </p:nvSpPr>
        <p:spPr>
          <a:xfrm>
            <a:off x="831954" y="4728252"/>
            <a:ext cx="2396946" cy="20524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AF465F2-1771-20EE-4A5B-13B227D4D0CA}"/>
              </a:ext>
            </a:extLst>
          </p:cNvPr>
          <p:cNvSpPr/>
          <p:nvPr/>
        </p:nvSpPr>
        <p:spPr>
          <a:xfrm>
            <a:off x="508398" y="5820957"/>
            <a:ext cx="1006077" cy="20524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8D2513E-3B9E-8BFB-8070-7350F9D97EC7}"/>
              </a:ext>
            </a:extLst>
          </p:cNvPr>
          <p:cNvSpPr/>
          <p:nvPr/>
        </p:nvSpPr>
        <p:spPr>
          <a:xfrm>
            <a:off x="515337" y="587229"/>
            <a:ext cx="2175397" cy="16524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69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7" grpId="0" animBg="1"/>
      <p:bldP spid="6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1568" y="365126"/>
            <a:ext cx="3387776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2000" dirty="0">
                <a:latin typeface="+mn-lt"/>
              </a:rPr>
              <a:t>rkf45_simple_pendulum.ipynb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B3C33F-EFE7-ABB8-02D4-41FCB6232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37" y="365126"/>
            <a:ext cx="4777093" cy="6255717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A1FD15E-3B20-B402-9129-11A325929BB4}"/>
                  </a:ext>
                </a:extLst>
              </p:cNvPr>
              <p:cNvSpPr txBox="1"/>
              <p:nvPr/>
            </p:nvSpPr>
            <p:spPr>
              <a:xfrm>
                <a:off x="6276876" y="3234321"/>
                <a:ext cx="795666" cy="5259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A1FD15E-3B20-B402-9129-11A325929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876" y="3234321"/>
                <a:ext cx="795666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4CC025B-B559-27BF-FED5-36E302EE147F}"/>
                  </a:ext>
                </a:extLst>
              </p:cNvPr>
              <p:cNvSpPr txBox="1"/>
              <p:nvPr/>
            </p:nvSpPr>
            <p:spPr>
              <a:xfrm>
                <a:off x="6239400" y="2517990"/>
                <a:ext cx="1511055" cy="5259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4CC025B-B559-27BF-FED5-36E302EE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400" y="2517990"/>
                <a:ext cx="1511055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A1B6B29F-494D-5017-C0AD-A1CCCDE661BF}"/>
              </a:ext>
            </a:extLst>
          </p:cNvPr>
          <p:cNvGrpSpPr/>
          <p:nvPr/>
        </p:nvGrpSpPr>
        <p:grpSpPr>
          <a:xfrm>
            <a:off x="2731243" y="485047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FD87E6C-82E4-F33A-9AF8-CC57D945D7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F83DC8E-1E1F-6DEB-5986-77CDBCC5F36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7FC1B83-0A16-5C91-6F3C-26DA8B68E1F1}"/>
              </a:ext>
            </a:extLst>
          </p:cNvPr>
          <p:cNvGrpSpPr/>
          <p:nvPr/>
        </p:nvGrpSpPr>
        <p:grpSpPr>
          <a:xfrm>
            <a:off x="3732610" y="672277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7CCC7B16-A394-B925-94DD-12B2040283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A51A3F7-640F-2F66-90BD-1AFC3281BF1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DE8B526-9C33-16AE-3104-78BB70D6CF86}"/>
              </a:ext>
            </a:extLst>
          </p:cNvPr>
          <p:cNvGrpSpPr/>
          <p:nvPr/>
        </p:nvGrpSpPr>
        <p:grpSpPr>
          <a:xfrm>
            <a:off x="1770228" y="842011"/>
            <a:ext cx="1068643" cy="369332"/>
            <a:chOff x="3647644" y="4910075"/>
            <a:chExt cx="1068643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6083BBD-833C-B2E9-FCE2-873ED589102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F23EEA4-DBF7-BB14-F96E-A17DFBDF6B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BFA4EC7-9873-5DD7-BE24-30013D1D70D5}"/>
              </a:ext>
            </a:extLst>
          </p:cNvPr>
          <p:cNvGrpSpPr/>
          <p:nvPr/>
        </p:nvGrpSpPr>
        <p:grpSpPr>
          <a:xfrm>
            <a:off x="2380914" y="1041609"/>
            <a:ext cx="1064340" cy="369332"/>
            <a:chOff x="3647644" y="5421073"/>
            <a:chExt cx="1064340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16CC41F-AD12-34E6-09CE-B1CC3EE4ADB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9369D16-26B9-02E7-F941-183CCFE209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ADEBB9B-7BBF-DE73-03E8-13E21B6260C4}"/>
                  </a:ext>
                </a:extLst>
              </p:cNvPr>
              <p:cNvSpPr/>
              <p:nvPr/>
            </p:nvSpPr>
            <p:spPr>
              <a:xfrm>
                <a:off x="6074510" y="1679446"/>
                <a:ext cx="1785104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ADEBB9B-7BBF-DE73-03E8-13E21B6260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510" y="1679446"/>
                <a:ext cx="1785104" cy="6481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8" name="Picture 67">
            <a:extLst>
              <a:ext uri="{FF2B5EF4-FFF2-40B4-BE49-F238E27FC236}">
                <a16:creationId xmlns:a16="http://schemas.microsoft.com/office/drawing/2014/main" id="{BEFE061E-D9FA-6135-91E9-33324D3E95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5701" y="4069452"/>
            <a:ext cx="2102721" cy="2369066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90920179-A628-3D5D-7421-B2125C8957A4}"/>
              </a:ext>
            </a:extLst>
          </p:cNvPr>
          <p:cNvSpPr/>
          <p:nvPr/>
        </p:nvSpPr>
        <p:spPr>
          <a:xfrm>
            <a:off x="515337" y="587229"/>
            <a:ext cx="2175397" cy="16524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0FF543-D0BD-17FB-6588-0C8B4F49C6EB}"/>
              </a:ext>
            </a:extLst>
          </p:cNvPr>
          <p:cNvSpPr/>
          <p:nvPr/>
        </p:nvSpPr>
        <p:spPr>
          <a:xfrm>
            <a:off x="6003561" y="2467001"/>
            <a:ext cx="1856053" cy="13794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09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53DC64-2C14-5392-2EB8-9CA498F61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13" y="1286098"/>
            <a:ext cx="7247171" cy="5435378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rkf45_simple_pendulum.ipynb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781F23-B23A-0107-74AC-1E15593CE783}"/>
                  </a:ext>
                </a:extLst>
              </p:cNvPr>
              <p:cNvSpPr txBox="1"/>
              <p:nvPr/>
            </p:nvSpPr>
            <p:spPr>
              <a:xfrm>
                <a:off x="1889775" y="2814966"/>
                <a:ext cx="911853" cy="283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75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781F23-B23A-0107-74AC-1E15593CE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775" y="2814966"/>
                <a:ext cx="911853" cy="283219"/>
              </a:xfrm>
              <a:prstGeom prst="rect">
                <a:avLst/>
              </a:prstGeom>
              <a:blipFill>
                <a:blip r:embed="rId3"/>
                <a:stretch>
                  <a:fillRect l="-5333" t="-4348" r="-266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508799-2A65-F1A3-317E-B32D59831260}"/>
              </a:ext>
            </a:extLst>
          </p:cNvPr>
          <p:cNvCxnSpPr>
            <a:cxnSpLocks/>
          </p:cNvCxnSpPr>
          <p:nvPr/>
        </p:nvCxnSpPr>
        <p:spPr>
          <a:xfrm flipV="1">
            <a:off x="2102371" y="3098185"/>
            <a:ext cx="275795" cy="214928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2E4E89A3-7F9A-DF4B-3273-5184FA23EB16}"/>
              </a:ext>
            </a:extLst>
          </p:cNvPr>
          <p:cNvGrpSpPr/>
          <p:nvPr/>
        </p:nvGrpSpPr>
        <p:grpSpPr>
          <a:xfrm>
            <a:off x="6073590" y="3989949"/>
            <a:ext cx="91440" cy="728768"/>
            <a:chOff x="6073590" y="3989949"/>
            <a:chExt cx="91440" cy="72876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6395343-7EE6-F818-F0F0-F65F142C3E7E}"/>
                </a:ext>
              </a:extLst>
            </p:cNvPr>
            <p:cNvSpPr/>
            <p:nvPr/>
          </p:nvSpPr>
          <p:spPr>
            <a:xfrm>
              <a:off x="6073590" y="3989949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3B895CF-EE1C-1460-925C-CDEBA29414E3}"/>
                </a:ext>
              </a:extLst>
            </p:cNvPr>
            <p:cNvSpPr/>
            <p:nvPr/>
          </p:nvSpPr>
          <p:spPr>
            <a:xfrm>
              <a:off x="6073590" y="4627277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E8F9876-98B1-BBE8-1D91-41D89172B937}"/>
                </a:ext>
              </a:extLst>
            </p:cNvPr>
            <p:cNvCxnSpPr>
              <a:cxnSpLocks/>
              <a:stCxn id="11" idx="4"/>
              <a:endCxn id="12" idx="0"/>
            </p:cNvCxnSpPr>
            <p:nvPr/>
          </p:nvCxnSpPr>
          <p:spPr>
            <a:xfrm>
              <a:off x="6119310" y="4081389"/>
              <a:ext cx="0" cy="545888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2A81FF6A-68D0-CE7F-6812-358ED61C9E8B}"/>
              </a:ext>
            </a:extLst>
          </p:cNvPr>
          <p:cNvSpPr/>
          <p:nvPr/>
        </p:nvSpPr>
        <p:spPr>
          <a:xfrm>
            <a:off x="3189327" y="4769674"/>
            <a:ext cx="1592536" cy="1014770"/>
          </a:xfrm>
          <a:prstGeom prst="wedgeRoundRectCallout">
            <a:avLst>
              <a:gd name="adj1" fmla="val -58780"/>
              <a:gd name="adj2" fmla="val -11945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What is </a:t>
            </a:r>
            <a:r>
              <a:rPr lang="en-US" sz="16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physics</a:t>
            </a:r>
            <a:r>
              <a:rPr lang="en-US" sz="1600" b="1" dirty="0"/>
              <a:t> </a:t>
            </a:r>
            <a:r>
              <a:rPr lang="en-US" sz="16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story</a:t>
            </a:r>
            <a:r>
              <a:rPr lang="en-US" sz="1600" b="1" dirty="0"/>
              <a:t> at these circled times?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DC29431-28D0-1743-EFFC-AA26513D9B0B}"/>
              </a:ext>
            </a:extLst>
          </p:cNvPr>
          <p:cNvGrpSpPr/>
          <p:nvPr/>
        </p:nvGrpSpPr>
        <p:grpSpPr>
          <a:xfrm>
            <a:off x="2923727" y="2088357"/>
            <a:ext cx="91440" cy="1993032"/>
            <a:chOff x="2923727" y="2088357"/>
            <a:chExt cx="91440" cy="199303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4CEC24D-78AE-7B9E-81E9-490EF11BFB67}"/>
                </a:ext>
              </a:extLst>
            </p:cNvPr>
            <p:cNvSpPr/>
            <p:nvPr/>
          </p:nvSpPr>
          <p:spPr>
            <a:xfrm>
              <a:off x="2923727" y="2088357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62A1941-B1BE-495C-3C26-92DAA23A4604}"/>
                </a:ext>
              </a:extLst>
            </p:cNvPr>
            <p:cNvSpPr/>
            <p:nvPr/>
          </p:nvSpPr>
          <p:spPr>
            <a:xfrm>
              <a:off x="2923727" y="3989949"/>
              <a:ext cx="91440" cy="914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405DA82-F897-6E78-887B-0DE8D736C23B}"/>
                </a:ext>
              </a:extLst>
            </p:cNvPr>
            <p:cNvCxnSpPr>
              <a:cxnSpLocks/>
              <a:stCxn id="16" idx="4"/>
              <a:endCxn id="17" idx="0"/>
            </p:cNvCxnSpPr>
            <p:nvPr/>
          </p:nvCxnSpPr>
          <p:spPr>
            <a:xfrm>
              <a:off x="2969447" y="2179797"/>
              <a:ext cx="0" cy="1810152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7903850-0C6A-8A91-D77A-C1381A4B4E96}"/>
              </a:ext>
            </a:extLst>
          </p:cNvPr>
          <p:cNvGrpSpPr/>
          <p:nvPr/>
        </p:nvGrpSpPr>
        <p:grpSpPr>
          <a:xfrm>
            <a:off x="7081370" y="1972646"/>
            <a:ext cx="1076632" cy="369332"/>
            <a:chOff x="4968362" y="2079211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F2DE16D-9932-FDFB-B22D-FFCA739D5E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CBD3DB0-40B4-BCB3-8572-5C78A1A7986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110BD3E-CDE1-7777-4341-C2B9B13F9B28}"/>
              </a:ext>
            </a:extLst>
          </p:cNvPr>
          <p:cNvGrpSpPr/>
          <p:nvPr/>
        </p:nvGrpSpPr>
        <p:grpSpPr>
          <a:xfrm>
            <a:off x="7366184" y="2232904"/>
            <a:ext cx="1076632" cy="369332"/>
            <a:chOff x="4704120" y="2356972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97C9D7B-0E52-F96E-0DF3-F622BFD2AC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FF2ED6B-BA05-465A-39A5-7E913DF295A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08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Damped Harmonic Oscillator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508" y="1788150"/>
            <a:ext cx="8312983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real oscillators, friction (or damping) slows the motion of the system. Due to frictional force, the </a:t>
            </a:r>
            <a:r>
              <a:rPr lang="en-US" sz="2400" b="1" dirty="0">
                <a:solidFill>
                  <a:srgbClr val="FF0000"/>
                </a:solidFill>
              </a:rPr>
              <a:t>velocity decreases in proportion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to </a:t>
            </a:r>
            <a:r>
              <a:rPr lang="en-US" sz="2400" dirty="0"/>
              <a:t>the acting frictional force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contrast to a simple </a:t>
            </a:r>
            <a:r>
              <a:rPr lang="en-US" sz="2400" i="1" dirty="0"/>
              <a:t>undriven</a:t>
            </a:r>
            <a:r>
              <a:rPr lang="en-US" sz="2400" dirty="0"/>
              <a:t> harmonic oscillator (where the only force acting on the mass is the restoring force) in a </a:t>
            </a:r>
            <a:r>
              <a:rPr lang="en-US" sz="2400" b="1" dirty="0"/>
              <a:t>damped</a:t>
            </a:r>
            <a:r>
              <a:rPr lang="en-US" sz="2400" dirty="0"/>
              <a:t> harmonic oscillator there is in addition a </a:t>
            </a:r>
            <a:r>
              <a:rPr lang="en-US" sz="2400" i="1" dirty="0"/>
              <a:t>frictional</a:t>
            </a:r>
            <a:r>
              <a:rPr lang="en-US" sz="2400" dirty="0"/>
              <a:t> force which is always acts in </a:t>
            </a:r>
            <a:r>
              <a:rPr lang="en-US" sz="2400" b="1" dirty="0">
                <a:solidFill>
                  <a:srgbClr val="0070C0"/>
                </a:solidFill>
              </a:rPr>
              <a:t>the direction </a:t>
            </a:r>
            <a:r>
              <a:rPr lang="en-US" sz="2400" b="1" u="sng" dirty="0">
                <a:solidFill>
                  <a:srgbClr val="0070C0"/>
                </a:solidFill>
              </a:rPr>
              <a:t>opposing</a:t>
            </a:r>
            <a:r>
              <a:rPr lang="en-US" sz="2400" b="1" dirty="0">
                <a:solidFill>
                  <a:srgbClr val="0070C0"/>
                </a:solidFill>
              </a:rPr>
              <a:t> the motion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always strive to develop mathematical models that are as realistic as possible – </a:t>
            </a:r>
            <a:r>
              <a:rPr lang="en-US" sz="2400" b="1" dirty="0">
                <a:solidFill>
                  <a:srgbClr val="7030A0"/>
                </a:solidFill>
              </a:rPr>
              <a:t>friction is hard to avoid in the real world and therefore should not be ignored in a simulation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Damped Harmonic Oscillator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0FF1D9-DC2E-4AFB-8F10-ECEECF7F8FE6}"/>
              </a:ext>
            </a:extLst>
          </p:cNvPr>
          <p:cNvSpPr txBox="1"/>
          <p:nvPr/>
        </p:nvSpPr>
        <p:spPr>
          <a:xfrm>
            <a:off x="2249295" y="2450283"/>
            <a:ext cx="4645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can introduce a new </a:t>
            </a:r>
            <a:r>
              <a:rPr lang="en-US" b="1" dirty="0"/>
              <a:t>resistive force term </a:t>
            </a:r>
            <a:r>
              <a:rPr lang="en-US" dirty="0"/>
              <a:t>into the equation of motion for a pendulum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4452B5D-B199-4E53-B9EE-F4FA08861E3B}"/>
                  </a:ext>
                </a:extLst>
              </p:cNvPr>
              <p:cNvSpPr/>
              <p:nvPr/>
            </p:nvSpPr>
            <p:spPr>
              <a:xfrm>
                <a:off x="3613459" y="3282161"/>
                <a:ext cx="2537490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4452B5D-B199-4E53-B9EE-F4FA08861E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459" y="3282161"/>
                <a:ext cx="2537490" cy="6481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291599-CF59-4FE6-BD4F-F2B2BF6DAF34}"/>
                  </a:ext>
                </a:extLst>
              </p:cNvPr>
              <p:cNvSpPr txBox="1"/>
              <p:nvPr/>
            </p:nvSpPr>
            <p:spPr>
              <a:xfrm>
                <a:off x="3469099" y="4115834"/>
                <a:ext cx="24110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</a:t>
                </a:r>
                <a:r>
                  <a:rPr lang="en-US" b="1" dirty="0"/>
                  <a:t>damping_constant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1291599-CF59-4FE6-BD4F-F2B2BF6DA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099" y="4115834"/>
                <a:ext cx="2411031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4B1AD468-953A-4A58-B1C3-1F53D7CB5C18}"/>
              </a:ext>
            </a:extLst>
          </p:cNvPr>
          <p:cNvGrpSpPr/>
          <p:nvPr/>
        </p:nvGrpSpPr>
        <p:grpSpPr>
          <a:xfrm>
            <a:off x="3526804" y="4818728"/>
            <a:ext cx="2411031" cy="1644445"/>
            <a:chOff x="1750207" y="4649772"/>
            <a:chExt cx="2411031" cy="16444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EDE44C8-F498-4C98-9F58-C148F4FD6587}"/>
                    </a:ext>
                  </a:extLst>
                </p:cNvPr>
                <p:cNvSpPr txBox="1"/>
                <p:nvPr/>
              </p:nvSpPr>
              <p:spPr>
                <a:xfrm>
                  <a:off x="2033494" y="5561194"/>
                  <a:ext cx="795666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EDE44C8-F498-4C98-9F58-C148F4FD65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3494" y="5561194"/>
                  <a:ext cx="795666" cy="52591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B081506-5C72-455E-9CC6-84628C289A31}"/>
                    </a:ext>
                  </a:extLst>
                </p:cNvPr>
                <p:cNvSpPr txBox="1"/>
                <p:nvPr/>
              </p:nvSpPr>
              <p:spPr>
                <a:xfrm>
                  <a:off x="1972038" y="4856882"/>
                  <a:ext cx="2045111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B081506-5C72-455E-9CC6-84628C289A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2038" y="4856882"/>
                  <a:ext cx="2045111" cy="52591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E1B4E6C-8CE5-40AD-8525-BBDF034E66EB}"/>
                </a:ext>
              </a:extLst>
            </p:cNvPr>
            <p:cNvSpPr/>
            <p:nvPr/>
          </p:nvSpPr>
          <p:spPr>
            <a:xfrm>
              <a:off x="1750207" y="4649772"/>
              <a:ext cx="2411031" cy="16444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5533BAD7-0F2B-49B9-B6B9-A289063099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504" y="1778962"/>
            <a:ext cx="1290704" cy="14541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7B7F78C-8A4C-49F8-954E-F535608A4753}"/>
                  </a:ext>
                </a:extLst>
              </p:cNvPr>
              <p:cNvSpPr/>
              <p:nvPr/>
            </p:nvSpPr>
            <p:spPr>
              <a:xfrm>
                <a:off x="3952143" y="1496702"/>
                <a:ext cx="1775166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7B7F78C-8A4C-49F8-954E-F535608A4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143" y="1496702"/>
                <a:ext cx="1775166" cy="648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932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10380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Damped Harmonic Oscillator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1702" y="1825625"/>
                <a:ext cx="8140596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Underdamped</a:t>
                </a:r>
                <a:r>
                  <a:rPr lang="en-US" sz="2400" dirty="0"/>
                  <a:t> – The system swings back and forth (oscillates) over its equilibrium point, but ultimately comes to rest</a:t>
                </a:r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000" b="0" dirty="0">
                    <a:ln>
                      <a:solidFill>
                        <a:schemeClr val="tx1"/>
                      </a:solidFill>
                    </a:ln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Overdamped</a:t>
                </a:r>
                <a:r>
                  <a:rPr lang="en-US" sz="2400" dirty="0"/>
                  <a:t> – The system </a:t>
                </a:r>
                <a:r>
                  <a:rPr lang="en-US" sz="2400" i="1" dirty="0"/>
                  <a:t>never</a:t>
                </a:r>
                <a:r>
                  <a:rPr lang="en-US" sz="2400" dirty="0"/>
                  <a:t> oscillates, but it takes a while for it to return to its equilibrium point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dirty="0">
                          <a:ln>
                            <a:solidFill>
                              <a:schemeClr val="tx1"/>
                            </a:solidFill>
                          </a:ln>
                        </a:rPr>
                        <m:t>Example</m:t>
                      </m:r>
                      <m:r>
                        <m:rPr>
                          <m:nor/>
                        </m:rPr>
                        <a:rPr lang="en-US" sz="2000" dirty="0">
                          <a:ln>
                            <a:solidFill>
                              <a:schemeClr val="tx1"/>
                            </a:solidFill>
                          </a:ln>
                        </a:rPr>
                        <m:t>:</m:t>
                      </m:r>
                      <m:r>
                        <a:rPr lang="en-US" sz="2000" b="0" i="1" dirty="0" smtClean="0">
                          <a:ln>
                            <a:solidFill>
                              <a:schemeClr val="tx1"/>
                            </a:solidFill>
                          </a:ln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𝑝h𝑎𝑠𝑒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𝑐𝑜𝑛𝑠𝑡𝑎𝑛𝑡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Critically damped </a:t>
                </a:r>
                <a:r>
                  <a:rPr lang="en-US" sz="2400" dirty="0"/>
                  <a:t>– The system </a:t>
                </a:r>
                <a:r>
                  <a:rPr lang="en-US" sz="2400" i="1" dirty="0"/>
                  <a:t>never</a:t>
                </a:r>
                <a:r>
                  <a:rPr lang="en-US" sz="2400" dirty="0"/>
                  <a:t> oscillates </a:t>
                </a:r>
                <a:r>
                  <a:rPr lang="en-US" sz="2400" u="sng" dirty="0"/>
                  <a:t>and</a:t>
                </a:r>
                <a:r>
                  <a:rPr lang="en-US" sz="2400" dirty="0"/>
                  <a:t> returns to its equilibrium point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in the least amount of time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𝑝h𝑎𝑠𝑒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_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𝑐𝑜𝑛𝑠𝑡𝑎𝑛𝑡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1702" y="1825625"/>
                <a:ext cx="8140596" cy="4596946"/>
              </a:xfrm>
              <a:blipFill>
                <a:blip r:embed="rId3"/>
                <a:stretch>
                  <a:fillRect l="-973" t="-1854" r="-1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B97909-9EBC-4027-BCAF-6EE562BD4044}"/>
                  </a:ext>
                </a:extLst>
              </p:cNvPr>
              <p:cNvSpPr txBox="1"/>
              <p:nvPr/>
            </p:nvSpPr>
            <p:spPr>
              <a:xfrm>
                <a:off x="436921" y="5683907"/>
                <a:ext cx="219013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00B050"/>
                    </a:solidFill>
                  </a:rPr>
                  <a:t>Note: There is only </a:t>
                </a:r>
                <a:r>
                  <a:rPr lang="en-US" sz="1400" b="1" u="sng" dirty="0">
                    <a:solidFill>
                      <a:srgbClr val="00B050"/>
                    </a:solidFill>
                  </a:rPr>
                  <a:t>one</a:t>
                </a:r>
                <a:r>
                  <a:rPr lang="en-US" sz="1400" b="1" dirty="0">
                    <a:solidFill>
                      <a:srgbClr val="00B050"/>
                    </a:solidFill>
                  </a:rPr>
                  <a:t> value for </a:t>
                </a:r>
                <a14:m>
                  <m:oMath xmlns:m="http://schemas.openxmlformats.org/officeDocument/2006/math">
                    <m:r>
                      <a:rPr lang="en-US" sz="14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sz="1400" b="1" dirty="0">
                    <a:solidFill>
                      <a:srgbClr val="00B050"/>
                    </a:solidFill>
                  </a:rPr>
                  <a:t> where the system is </a:t>
                </a:r>
                <a:r>
                  <a:rPr lang="en-US" sz="1400" b="1" i="1" dirty="0">
                    <a:solidFill>
                      <a:srgbClr val="00B050"/>
                    </a:solidFill>
                  </a:rPr>
                  <a:t>critically</a:t>
                </a:r>
                <a:r>
                  <a:rPr lang="en-US" sz="1400" b="1" dirty="0">
                    <a:solidFill>
                      <a:srgbClr val="00B050"/>
                    </a:solidFill>
                  </a:rPr>
                  <a:t> damped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B97909-9EBC-4027-BCAF-6EE562BD4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921" y="5683907"/>
                <a:ext cx="2190137" cy="738664"/>
              </a:xfrm>
              <a:prstGeom prst="rect">
                <a:avLst/>
              </a:prstGeom>
              <a:blipFill>
                <a:blip r:embed="rId4"/>
                <a:stretch>
                  <a:fillRect l="-557" t="-820" r="-279" b="-7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9AA210-B8CE-4FF8-BA8A-18B107F7AA0C}"/>
              </a:ext>
            </a:extLst>
          </p:cNvPr>
          <p:cNvCxnSpPr/>
          <p:nvPr/>
        </p:nvCxnSpPr>
        <p:spPr>
          <a:xfrm flipV="1">
            <a:off x="2477729" y="5832987"/>
            <a:ext cx="752168" cy="22025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58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720" y="355595"/>
            <a:ext cx="3585789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400" dirty="0">
                <a:latin typeface="+mn-lt"/>
              </a:rPr>
              <a:t>damped_pendulum.ipynb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FF2B6E-3731-4B09-95BE-52963308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68" y="532689"/>
            <a:ext cx="4495238" cy="36190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C9E7B0-9923-4D00-B9A9-CF610F3E5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882" y="1679129"/>
            <a:ext cx="3580952" cy="445714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48ECB5B-9A4B-4186-9723-96D4329F369A}"/>
              </a:ext>
            </a:extLst>
          </p:cNvPr>
          <p:cNvGrpSpPr/>
          <p:nvPr/>
        </p:nvGrpSpPr>
        <p:grpSpPr>
          <a:xfrm>
            <a:off x="628650" y="4370244"/>
            <a:ext cx="3644979" cy="2168669"/>
            <a:chOff x="818903" y="4477127"/>
            <a:chExt cx="3644979" cy="216866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36C087A-DD0F-4AF1-BFD9-794762D05D36}"/>
                </a:ext>
              </a:extLst>
            </p:cNvPr>
            <p:cNvGrpSpPr/>
            <p:nvPr/>
          </p:nvGrpSpPr>
          <p:grpSpPr>
            <a:xfrm>
              <a:off x="818903" y="4477127"/>
              <a:ext cx="3644979" cy="1066667"/>
              <a:chOff x="713972" y="4477127"/>
              <a:chExt cx="3644979" cy="1066667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835AC609-CFDF-46AC-ADF5-A3B359BB5C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3972" y="4477127"/>
                <a:ext cx="1552381" cy="1066667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C07375A0-6114-4926-9E50-37FFBE54BB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98456" y="4477127"/>
                <a:ext cx="1560495" cy="1066667"/>
              </a:xfrm>
              <a:prstGeom prst="rect">
                <a:avLst/>
              </a:prstGeom>
            </p:spPr>
          </p:pic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36CE69B-5DC8-430A-8848-F68A8162C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69964" y="5626748"/>
              <a:ext cx="1942857" cy="101904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EFFBEE5-F668-48EF-992A-DB35AE1B1681}"/>
                  </a:ext>
                </a:extLst>
              </p:cNvPr>
              <p:cNvSpPr/>
              <p:nvPr/>
            </p:nvSpPr>
            <p:spPr>
              <a:xfrm>
                <a:off x="2432225" y="1134987"/>
                <a:ext cx="2537490" cy="6481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EFFBEE5-F668-48EF-992A-DB35AE1B16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225" y="1134987"/>
                <a:ext cx="2537490" cy="6481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DCAB94C6-5F93-42F2-83FA-1D347BB2EADF}"/>
              </a:ext>
            </a:extLst>
          </p:cNvPr>
          <p:cNvGrpSpPr/>
          <p:nvPr/>
        </p:nvGrpSpPr>
        <p:grpSpPr>
          <a:xfrm>
            <a:off x="2138384" y="2413427"/>
            <a:ext cx="1076632" cy="369332"/>
            <a:chOff x="4968362" y="2079211"/>
            <a:chExt cx="1076632" cy="369332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5F9DE06-8078-4A4E-B8B4-039AC0664A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B5E127C-752C-40A8-92FE-EF15C032297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0EA0C20-B317-4640-9436-5429E924B1A2}"/>
              </a:ext>
            </a:extLst>
          </p:cNvPr>
          <p:cNvGrpSpPr/>
          <p:nvPr/>
        </p:nvGrpSpPr>
        <p:grpSpPr>
          <a:xfrm>
            <a:off x="3601326" y="2562398"/>
            <a:ext cx="1076632" cy="369332"/>
            <a:chOff x="4704120" y="2356972"/>
            <a:chExt cx="1076632" cy="369332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2811D6C1-A59A-4FDA-A269-E7F9DC278E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4B52BDA-4641-4949-A455-8EA0D6E773E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01B25DF-D4C8-4CAE-B125-FFA589281923}"/>
              </a:ext>
            </a:extLst>
          </p:cNvPr>
          <p:cNvGrpSpPr/>
          <p:nvPr/>
        </p:nvGrpSpPr>
        <p:grpSpPr>
          <a:xfrm>
            <a:off x="4033075" y="2711346"/>
            <a:ext cx="1068643" cy="369332"/>
            <a:chOff x="3647644" y="4910075"/>
            <a:chExt cx="1068643" cy="36933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256CC52-E4D2-414E-A63E-EE82EE4AF28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8309569-B581-43DD-AD4E-3A5D38B9E7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1D1EA9F-D46E-4443-962B-8A74077D4187}"/>
              </a:ext>
            </a:extLst>
          </p:cNvPr>
          <p:cNvGrpSpPr/>
          <p:nvPr/>
        </p:nvGrpSpPr>
        <p:grpSpPr>
          <a:xfrm>
            <a:off x="1476468" y="3885813"/>
            <a:ext cx="1064340" cy="369332"/>
            <a:chOff x="3647644" y="5421073"/>
            <a:chExt cx="1064340" cy="3693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47E7329-88F1-4F49-AE5D-0FC7CFEF835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2D39351B-34E6-4629-BA86-61DAF8C877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77485C27-B325-4596-B07E-9F20FD95D7BA}"/>
              </a:ext>
            </a:extLst>
          </p:cNvPr>
          <p:cNvSpPr/>
          <p:nvPr/>
        </p:nvSpPr>
        <p:spPr>
          <a:xfrm>
            <a:off x="7005616" y="2598093"/>
            <a:ext cx="1268954" cy="18466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6C0475A-EE70-44A6-B948-2877C10650EE}"/>
              </a:ext>
            </a:extLst>
          </p:cNvPr>
          <p:cNvSpPr/>
          <p:nvPr/>
        </p:nvSpPr>
        <p:spPr>
          <a:xfrm>
            <a:off x="7005616" y="4197860"/>
            <a:ext cx="1268954" cy="18466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31F488E-38A3-4434-8DAC-002C9F5B2B4F}"/>
              </a:ext>
            </a:extLst>
          </p:cNvPr>
          <p:cNvSpPr/>
          <p:nvPr/>
        </p:nvSpPr>
        <p:spPr>
          <a:xfrm>
            <a:off x="7005615" y="5657931"/>
            <a:ext cx="1706809" cy="18466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1C0F05A-190E-40A1-AC6A-21778847FCDD}"/>
              </a:ext>
            </a:extLst>
          </p:cNvPr>
          <p:cNvSpPr/>
          <p:nvPr/>
        </p:nvSpPr>
        <p:spPr>
          <a:xfrm>
            <a:off x="3012890" y="599307"/>
            <a:ext cx="1020185" cy="18466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46089ED-F8E2-4381-99B5-22BBAE542E2B}"/>
              </a:ext>
            </a:extLst>
          </p:cNvPr>
          <p:cNvGrpSpPr/>
          <p:nvPr/>
        </p:nvGrpSpPr>
        <p:grpSpPr>
          <a:xfrm>
            <a:off x="1644491" y="4882267"/>
            <a:ext cx="1068643" cy="369332"/>
            <a:chOff x="3647644" y="5359159"/>
            <a:chExt cx="1068643" cy="369332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CBC2048-DDD2-49D4-B89E-5C7E4A6E96D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6AD8233B-A235-4AA9-A406-69CF4C1606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09637E6-236D-4D77-8875-A2EFB9DB76D0}"/>
              </a:ext>
            </a:extLst>
          </p:cNvPr>
          <p:cNvGrpSpPr/>
          <p:nvPr/>
        </p:nvGrpSpPr>
        <p:grpSpPr>
          <a:xfrm>
            <a:off x="2662911" y="5974776"/>
            <a:ext cx="1076632" cy="369332"/>
            <a:chOff x="2157212" y="5356391"/>
            <a:chExt cx="1076632" cy="369332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7CBB68E-C896-41D1-B864-568C22B4F58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04D00126-15B8-4739-9196-5E4E3AE53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66CB22E-9A2C-4A7B-B36B-349B070E0124}"/>
              </a:ext>
            </a:extLst>
          </p:cNvPr>
          <p:cNvGrpSpPr/>
          <p:nvPr/>
        </p:nvGrpSpPr>
        <p:grpSpPr>
          <a:xfrm>
            <a:off x="3877061" y="4845238"/>
            <a:ext cx="1076632" cy="369332"/>
            <a:chOff x="2157212" y="5356391"/>
            <a:chExt cx="1076632" cy="369332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A461410-B398-4CE4-8C02-14862FA22E0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C39E6A53-AB41-454D-8322-DF2C951825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730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25" grpId="0" animBg="1"/>
      <p:bldP spid="76" grpId="0" animBg="1"/>
      <p:bldP spid="86" grpId="0" animBg="1"/>
      <p:bldP spid="8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5217B4-9AA4-0D7A-A77C-8706FC35C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13" y="1286098"/>
            <a:ext cx="7247171" cy="5435379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1151A99-1DDD-4085-BF34-F708716D4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damped_pendulum.ipynb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CA3498-643C-4582-A192-33456958A3F6}"/>
              </a:ext>
            </a:extLst>
          </p:cNvPr>
          <p:cNvSpPr txBox="1"/>
          <p:nvPr/>
        </p:nvSpPr>
        <p:spPr>
          <a:xfrm>
            <a:off x="5757401" y="4724044"/>
            <a:ext cx="2757949" cy="9233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what applications would you want a system to be </a:t>
            </a:r>
            <a:r>
              <a:rPr lang="en-US" b="1" dirty="0"/>
              <a:t>critically damped?</a:t>
            </a:r>
          </a:p>
        </p:txBody>
      </p:sp>
    </p:spTree>
    <p:extLst>
      <p:ext uri="{BB962C8B-B14F-4D97-AF65-F5344CB8AC3E}">
        <p14:creationId xmlns:p14="http://schemas.microsoft.com/office/powerpoint/2010/main" val="170558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Tuned Mass Dampers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1AD92D-47AE-4F05-9D3B-DD5D8ADB0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45" y="1592420"/>
            <a:ext cx="3641204" cy="49004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AA7AFA-419B-4329-AE2B-EE896228836A}"/>
              </a:ext>
            </a:extLst>
          </p:cNvPr>
          <p:cNvSpPr txBox="1"/>
          <p:nvPr/>
        </p:nvSpPr>
        <p:spPr>
          <a:xfrm>
            <a:off x="4572000" y="1584873"/>
            <a:ext cx="32428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Taipei 101</a:t>
            </a:r>
            <a:r>
              <a:rPr lang="en-US" dirty="0"/>
              <a:t> – Taiwan</a:t>
            </a:r>
          </a:p>
          <a:p>
            <a:pPr algn="ctr"/>
            <a:r>
              <a:rPr lang="en-US" dirty="0"/>
              <a:t>The Worlds Tallest Building (2004-2009)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348F4E-7807-4AFB-9973-00195FF1D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714" y="2624495"/>
            <a:ext cx="3868379" cy="38683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E05C45-8121-4053-BFA6-17766EB5BC0B}"/>
              </a:ext>
            </a:extLst>
          </p:cNvPr>
          <p:cNvSpPr txBox="1"/>
          <p:nvPr/>
        </p:nvSpPr>
        <p:spPr>
          <a:xfrm>
            <a:off x="5444920" y="6310312"/>
            <a:ext cx="1541207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730 Tons</a:t>
            </a:r>
          </a:p>
        </p:txBody>
      </p:sp>
    </p:spTree>
    <p:extLst>
      <p:ext uri="{BB962C8B-B14F-4D97-AF65-F5344CB8AC3E}">
        <p14:creationId xmlns:p14="http://schemas.microsoft.com/office/powerpoint/2010/main" val="366883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24A77DD-B90B-6DDF-09A3-439BFBD8C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88" y="2445481"/>
            <a:ext cx="5104762" cy="17047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Start</a:t>
            </a:r>
            <a:r>
              <a:rPr lang="en-US" sz="3200" dirty="0">
                <a:latin typeface="+mn-lt"/>
              </a:rPr>
              <a:t> Jupyter Lab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F9FBC4-D092-49FC-9A51-83C66FAC093A}"/>
              </a:ext>
            </a:extLst>
          </p:cNvPr>
          <p:cNvSpPr/>
          <p:nvPr/>
        </p:nvSpPr>
        <p:spPr>
          <a:xfrm>
            <a:off x="1920447" y="2901240"/>
            <a:ext cx="1902045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73859A-E46F-4EBD-B317-C2AA91F1A1C9}"/>
              </a:ext>
            </a:extLst>
          </p:cNvPr>
          <p:cNvSpPr/>
          <p:nvPr/>
        </p:nvSpPr>
        <p:spPr>
          <a:xfrm>
            <a:off x="2683896" y="3092354"/>
            <a:ext cx="2050444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74C735-4DE6-43E4-ACC9-10237189475F}"/>
              </a:ext>
            </a:extLst>
          </p:cNvPr>
          <p:cNvSpPr/>
          <p:nvPr/>
        </p:nvSpPr>
        <p:spPr>
          <a:xfrm>
            <a:off x="3724108" y="3278207"/>
            <a:ext cx="1090223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8F881F-16F5-43E4-B93C-D4C4BE30FFC9}"/>
              </a:ext>
            </a:extLst>
          </p:cNvPr>
          <p:cNvSpPr txBox="1"/>
          <p:nvPr/>
        </p:nvSpPr>
        <p:spPr>
          <a:xfrm>
            <a:off x="1265393" y="5018701"/>
            <a:ext cx="300382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conda activate qis101</a:t>
            </a:r>
          </a:p>
          <a:p>
            <a:r>
              <a:rPr lang="en-US" b="1" dirty="0">
                <a:latin typeface="Consolas" panose="020B0609020204030204" pitchFamily="49" charset="0"/>
              </a:rPr>
              <a:t>cd $HOME/qis101/labs</a:t>
            </a:r>
          </a:p>
          <a:p>
            <a:r>
              <a:rPr lang="en-US" b="1" dirty="0">
                <a:latin typeface="Consolas" panose="020B0609020204030204" pitchFamily="49" charset="0"/>
              </a:rPr>
              <a:t>jupyter lab</a:t>
            </a:r>
            <a:endParaRPr lang="en-US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0825E5-AA47-B01A-F9F7-D9AAA01F5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281" y="3028657"/>
            <a:ext cx="3723809" cy="244761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FE78702-8D25-1CF0-00C6-DDA3F83675F3}"/>
              </a:ext>
            </a:extLst>
          </p:cNvPr>
          <p:cNvSpPr/>
          <p:nvPr/>
        </p:nvSpPr>
        <p:spPr>
          <a:xfrm>
            <a:off x="5094954" y="3767289"/>
            <a:ext cx="1902045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21BCE7-6AC7-3E32-60C1-5BED97BEDED6}"/>
              </a:ext>
            </a:extLst>
          </p:cNvPr>
          <p:cNvSpPr/>
          <p:nvPr/>
        </p:nvSpPr>
        <p:spPr>
          <a:xfrm>
            <a:off x="5094954" y="4390318"/>
            <a:ext cx="1620639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6218FB-9068-A89D-AED1-8B41C0A675AE}"/>
              </a:ext>
            </a:extLst>
          </p:cNvPr>
          <p:cNvSpPr/>
          <p:nvPr/>
        </p:nvSpPr>
        <p:spPr>
          <a:xfrm>
            <a:off x="5087164" y="5018701"/>
            <a:ext cx="998843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14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Tuned Mass Dampers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EFEE61-E5A3-472B-9930-A812A400E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94" y="1210590"/>
            <a:ext cx="6478883" cy="54037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A2437D-1075-A10F-8A8F-E44B0BB4C26D}"/>
              </a:ext>
            </a:extLst>
          </p:cNvPr>
          <p:cNvSpPr txBox="1"/>
          <p:nvPr/>
        </p:nvSpPr>
        <p:spPr>
          <a:xfrm>
            <a:off x="4018935" y="4264155"/>
            <a:ext cx="1541207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365 Minivans</a:t>
            </a:r>
          </a:p>
        </p:txBody>
      </p:sp>
    </p:spTree>
    <p:extLst>
      <p:ext uri="{BB962C8B-B14F-4D97-AF65-F5344CB8AC3E}">
        <p14:creationId xmlns:p14="http://schemas.microsoft.com/office/powerpoint/2010/main" val="93856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Coupled Harmonograph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5" y="1468581"/>
            <a:ext cx="63817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077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Coupled Harmonograph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C624B0-D4FA-4B44-9EAB-1D1B5ECEF5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638" y="1735113"/>
            <a:ext cx="3080825" cy="4621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B61F05-5167-4E5E-BB45-7BBD5DEA2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688" y="2214599"/>
            <a:ext cx="3908115" cy="3560187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209BA22-767F-474E-ADFF-1EA0AC6A2151}"/>
              </a:ext>
            </a:extLst>
          </p:cNvPr>
          <p:cNvSpPr/>
          <p:nvPr/>
        </p:nvSpPr>
        <p:spPr>
          <a:xfrm>
            <a:off x="1632641" y="5297669"/>
            <a:ext cx="2106818" cy="954233"/>
          </a:xfrm>
          <a:prstGeom prst="wedgeRoundRectCallout">
            <a:avLst>
              <a:gd name="adj1" fmla="val 34770"/>
              <a:gd name="adj2" fmla="val -1022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Each pendulum controls the X or Y displacement</a:t>
            </a:r>
          </a:p>
        </p:txBody>
      </p:sp>
    </p:spTree>
    <p:extLst>
      <p:ext uri="{BB962C8B-B14F-4D97-AF65-F5344CB8AC3E}">
        <p14:creationId xmlns:p14="http://schemas.microsoft.com/office/powerpoint/2010/main" val="237527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4501" y="361615"/>
            <a:ext cx="3406142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harmonograph.ipynb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76F44A-5292-41F4-A4FC-B2A2E1B38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31" y="613925"/>
            <a:ext cx="3809524" cy="54952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B103B5-EEA5-4B4C-98FD-A7142F1DC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939" y="1680333"/>
            <a:ext cx="3315266" cy="255020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8E4B3B5F-5D76-4927-8790-F0705ABB708E}"/>
              </a:ext>
            </a:extLst>
          </p:cNvPr>
          <p:cNvGrpSpPr/>
          <p:nvPr/>
        </p:nvGrpSpPr>
        <p:grpSpPr>
          <a:xfrm>
            <a:off x="7307438" y="1801776"/>
            <a:ext cx="1076632" cy="369332"/>
            <a:chOff x="4968362" y="2079211"/>
            <a:chExt cx="1076632" cy="369332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1B4B706-784D-4801-BC38-2556792F2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FD896C8-970A-471C-9858-CBEF8042C50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C12380A-AB35-48BC-8E13-00BEC8331F71}"/>
              </a:ext>
            </a:extLst>
          </p:cNvPr>
          <p:cNvGrpSpPr/>
          <p:nvPr/>
        </p:nvGrpSpPr>
        <p:grpSpPr>
          <a:xfrm>
            <a:off x="7904664" y="1951607"/>
            <a:ext cx="1076632" cy="369332"/>
            <a:chOff x="4704120" y="2356972"/>
            <a:chExt cx="1076632" cy="369332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2FDDB17-83EA-44DD-8448-C4ECE697F7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297D8FA-64E7-46A3-A6BA-8A54275C44D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942B80A-4760-4B92-872C-542AB74A6453}"/>
              </a:ext>
            </a:extLst>
          </p:cNvPr>
          <p:cNvGrpSpPr/>
          <p:nvPr/>
        </p:nvGrpSpPr>
        <p:grpSpPr>
          <a:xfrm>
            <a:off x="7307438" y="2138482"/>
            <a:ext cx="1068643" cy="369332"/>
            <a:chOff x="3647644" y="4910075"/>
            <a:chExt cx="1068643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FF0AE37-7A5A-4B7B-B49E-EDF6A85E3C6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F8BBEF2-148F-4B89-ABFE-07050FB078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B50B6E0-807B-4A71-A678-AEBA24D2321A}"/>
              </a:ext>
            </a:extLst>
          </p:cNvPr>
          <p:cNvGrpSpPr/>
          <p:nvPr/>
        </p:nvGrpSpPr>
        <p:grpSpPr>
          <a:xfrm>
            <a:off x="7307438" y="2435077"/>
            <a:ext cx="1076632" cy="369332"/>
            <a:chOff x="4968362" y="2079211"/>
            <a:chExt cx="1076632" cy="369332"/>
          </a:xfrm>
        </p:grpSpPr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DE932BE3-C6CF-4A1C-A71B-D48334E655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A1C89A6-3331-4AC3-A8BE-9068BC55116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8EF9167-1682-4347-878D-9AF04B6B6635}"/>
              </a:ext>
            </a:extLst>
          </p:cNvPr>
          <p:cNvGrpSpPr/>
          <p:nvPr/>
        </p:nvGrpSpPr>
        <p:grpSpPr>
          <a:xfrm>
            <a:off x="7904664" y="2584908"/>
            <a:ext cx="1076632" cy="369332"/>
            <a:chOff x="4704120" y="2356972"/>
            <a:chExt cx="1076632" cy="369332"/>
          </a:xfrm>
        </p:grpSpPr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29515437-3AA7-4864-A38A-08AF46450F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0AD6BC8-80A6-4FC6-8E3E-15C0B270A58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68088D0-FC90-4580-9A4D-AB074E79F0F5}"/>
              </a:ext>
            </a:extLst>
          </p:cNvPr>
          <p:cNvGrpSpPr/>
          <p:nvPr/>
        </p:nvGrpSpPr>
        <p:grpSpPr>
          <a:xfrm>
            <a:off x="7307438" y="2771783"/>
            <a:ext cx="1068643" cy="369332"/>
            <a:chOff x="3647644" y="4910075"/>
            <a:chExt cx="1068643" cy="369332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69FE76A-E929-48FB-A668-58AB1322F92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CF399079-A146-4407-8B1F-B7D0262BFD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6D49510-F063-4FD2-AA73-1D2420BF4981}"/>
                  </a:ext>
                </a:extLst>
              </p:cNvPr>
              <p:cNvSpPr txBox="1"/>
              <p:nvPr/>
            </p:nvSpPr>
            <p:spPr>
              <a:xfrm>
                <a:off x="7241715" y="4533742"/>
                <a:ext cx="795666" cy="5259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86D49510-F063-4FD2-AA73-1D2420BF4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715" y="4533742"/>
                <a:ext cx="795666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8CC6042-E5E1-4E4C-9650-E6B06274ECD4}"/>
                  </a:ext>
                </a:extLst>
              </p:cNvPr>
              <p:cNvSpPr txBox="1"/>
              <p:nvPr/>
            </p:nvSpPr>
            <p:spPr>
              <a:xfrm>
                <a:off x="7245084" y="3916786"/>
                <a:ext cx="1511055" cy="5259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8CC6042-E5E1-4E4C-9650-E6B06274E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084" y="3916786"/>
                <a:ext cx="1511055" cy="5259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396315F0-4C10-41F2-8171-901FB7A81AB5}"/>
              </a:ext>
            </a:extLst>
          </p:cNvPr>
          <p:cNvGrpSpPr/>
          <p:nvPr/>
        </p:nvGrpSpPr>
        <p:grpSpPr>
          <a:xfrm>
            <a:off x="3262874" y="2435077"/>
            <a:ext cx="1076632" cy="369332"/>
            <a:chOff x="2157212" y="5356391"/>
            <a:chExt cx="1076632" cy="369332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332A3DA-A237-4B1A-8C94-C897A13D344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771FA4E4-1B06-4D8C-981A-A0698B681C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9E6398BC-C7D5-441F-B469-17869F2370B9}"/>
              </a:ext>
            </a:extLst>
          </p:cNvPr>
          <p:cNvGrpSpPr/>
          <p:nvPr/>
        </p:nvGrpSpPr>
        <p:grpSpPr>
          <a:xfrm>
            <a:off x="2381965" y="3077969"/>
            <a:ext cx="1076632" cy="369332"/>
            <a:chOff x="2157212" y="5356391"/>
            <a:chExt cx="1076632" cy="369332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6C93F43-B272-4EA6-89A4-2D09202FBFD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83A616AC-24E3-4BA6-B088-6C11AE584A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9CB672D-3985-41A6-AD9D-C5CAA9C92262}"/>
              </a:ext>
            </a:extLst>
          </p:cNvPr>
          <p:cNvGrpSpPr/>
          <p:nvPr/>
        </p:nvGrpSpPr>
        <p:grpSpPr>
          <a:xfrm>
            <a:off x="3262874" y="4038321"/>
            <a:ext cx="1076632" cy="369332"/>
            <a:chOff x="2157212" y="5356391"/>
            <a:chExt cx="1076632" cy="369332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D44F7F9-5C63-4CCD-972F-6D11D33A630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4FAF82A3-47BD-4250-9C85-A72B18715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70DC3F8-C2C0-44A1-9AD2-7B1AD9023A63}"/>
              </a:ext>
            </a:extLst>
          </p:cNvPr>
          <p:cNvGrpSpPr/>
          <p:nvPr/>
        </p:nvGrpSpPr>
        <p:grpSpPr>
          <a:xfrm>
            <a:off x="3241023" y="5268453"/>
            <a:ext cx="1076632" cy="369332"/>
            <a:chOff x="2157212" y="5356391"/>
            <a:chExt cx="1076632" cy="369332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A38B372-333F-4A43-B0CD-589DB8CBD7E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4BC0CBD7-38E0-4678-BEDF-3C52FDF76F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1E00DE8D-35DA-40E6-AF18-21A659BDD95E}"/>
              </a:ext>
            </a:extLst>
          </p:cNvPr>
          <p:cNvSpPr/>
          <p:nvPr/>
        </p:nvSpPr>
        <p:spPr>
          <a:xfrm>
            <a:off x="946149" y="962025"/>
            <a:ext cx="1390651" cy="13017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426CBBE-9D2D-4639-8254-4904968CC6E6}"/>
              </a:ext>
            </a:extLst>
          </p:cNvPr>
          <p:cNvSpPr/>
          <p:nvPr/>
        </p:nvSpPr>
        <p:spPr>
          <a:xfrm>
            <a:off x="1210142" y="2859172"/>
            <a:ext cx="1390651" cy="13017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18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  <p:bldP spid="12" grpId="0" animBg="1"/>
      <p:bldP spid="10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FE1936-6736-3C06-B68B-A878BB844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13" y="1282153"/>
            <a:ext cx="7247170" cy="5435378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1151A99-1DDD-4085-BF34-F708716D4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harmonograph.ipynb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217788A-80A2-4B50-8610-E9EB9EA32C38}"/>
                  </a:ext>
                </a:extLst>
              </p:cNvPr>
              <p:cNvSpPr txBox="1"/>
              <p:nvPr/>
            </p:nvSpPr>
            <p:spPr>
              <a:xfrm>
                <a:off x="6825810" y="2385608"/>
                <a:ext cx="1321680" cy="92333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217788A-80A2-4B50-8610-E9EB9EA32C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810" y="2385608"/>
                <a:ext cx="1321680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364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Lissajous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7B1AD6-4FD7-40A7-9B25-737A6F566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64" y="1595013"/>
            <a:ext cx="2542857" cy="47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F14222-78C1-4FD0-AC58-90493B36A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979" y="2126840"/>
            <a:ext cx="5229395" cy="347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49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Lissajous Orbits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31B912-DA35-4509-A7B3-50B9DC112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613" y="1468581"/>
            <a:ext cx="6636774" cy="49724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91018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Lissajous Orbits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E845D-44C9-453E-8F1E-93DCDE20F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519" y="1468581"/>
            <a:ext cx="6394962" cy="4499728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DEDF11B7-6B53-4BA1-9CA0-1149EA304368}"/>
              </a:ext>
            </a:extLst>
          </p:cNvPr>
          <p:cNvSpPr/>
          <p:nvPr/>
        </p:nvSpPr>
        <p:spPr>
          <a:xfrm>
            <a:off x="4427585" y="6094041"/>
            <a:ext cx="1506184" cy="524619"/>
          </a:xfrm>
          <a:prstGeom prst="wedgeRoundRectCallout">
            <a:avLst>
              <a:gd name="adj1" fmla="val -34966"/>
              <a:gd name="adj2" fmla="val -1093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Lagrange </a:t>
            </a:r>
            <a:r>
              <a:rPr lang="en-US" sz="1600" b="1" dirty="0"/>
              <a:t>Point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3B80C5D4-A796-48BC-B06D-7E04B423FA9F}"/>
              </a:ext>
            </a:extLst>
          </p:cNvPr>
          <p:cNvSpPr/>
          <p:nvPr/>
        </p:nvSpPr>
        <p:spPr>
          <a:xfrm>
            <a:off x="7197824" y="4690486"/>
            <a:ext cx="1506184" cy="524619"/>
          </a:xfrm>
          <a:prstGeom prst="wedgeRoundRectCallout">
            <a:avLst>
              <a:gd name="adj1" fmla="val -34966"/>
              <a:gd name="adj2" fmla="val -1093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Lagrange </a:t>
            </a:r>
            <a:r>
              <a:rPr lang="en-US" sz="1600" b="1" dirty="0"/>
              <a:t>Point</a:t>
            </a:r>
          </a:p>
        </p:txBody>
      </p:sp>
    </p:spTree>
    <p:extLst>
      <p:ext uri="{BB962C8B-B14F-4D97-AF65-F5344CB8AC3E}">
        <p14:creationId xmlns:p14="http://schemas.microsoft.com/office/powerpoint/2010/main" val="236867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Lissajous Orbits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7FBDB-5DFA-434C-AD9A-B4C344674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758" y="1493478"/>
            <a:ext cx="5862484" cy="4999396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098ABCF-520A-4921-834B-E6EF126F3E7B}"/>
              </a:ext>
            </a:extLst>
          </p:cNvPr>
          <p:cNvSpPr/>
          <p:nvPr/>
        </p:nvSpPr>
        <p:spPr>
          <a:xfrm>
            <a:off x="969088" y="2768280"/>
            <a:ext cx="1506184" cy="524619"/>
          </a:xfrm>
          <a:prstGeom prst="wedgeRoundRectCallout">
            <a:avLst>
              <a:gd name="adj1" fmla="val 60015"/>
              <a:gd name="adj2" fmla="val 902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 </a:t>
            </a:r>
            <a:r>
              <a:rPr lang="en-US" sz="16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Halo </a:t>
            </a:r>
            <a:r>
              <a:rPr lang="en-US" sz="1600" b="1" dirty="0"/>
              <a:t>Orbit</a:t>
            </a:r>
          </a:p>
        </p:txBody>
      </p:sp>
    </p:spTree>
    <p:extLst>
      <p:ext uri="{BB962C8B-B14F-4D97-AF65-F5344CB8AC3E}">
        <p14:creationId xmlns:p14="http://schemas.microsoft.com/office/powerpoint/2010/main" val="357738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3BF07B44-48C2-4572-9F4D-16FEF28F1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136" y="397053"/>
            <a:ext cx="4941727" cy="614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80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projectile_motion.ipynb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B56FBC-AC4C-641F-0DD3-2FAC339F1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52" y="1320215"/>
            <a:ext cx="8161096" cy="50361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7B97E83-E39D-2887-20B1-DA7E3B2E7B0E}"/>
              </a:ext>
            </a:extLst>
          </p:cNvPr>
          <p:cNvSpPr/>
          <p:nvPr/>
        </p:nvSpPr>
        <p:spPr>
          <a:xfrm>
            <a:off x="831954" y="2183607"/>
            <a:ext cx="1963712" cy="187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2750BA-E288-4DD3-2070-BBD0558CC3DB}"/>
              </a:ext>
            </a:extLst>
          </p:cNvPr>
          <p:cNvSpPr/>
          <p:nvPr/>
        </p:nvSpPr>
        <p:spPr>
          <a:xfrm>
            <a:off x="765279" y="4010131"/>
            <a:ext cx="1406421" cy="187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E10B7C6-AD35-4F4E-31B5-46475FA85DBA}"/>
              </a:ext>
            </a:extLst>
          </p:cNvPr>
          <p:cNvCxnSpPr>
            <a:cxnSpLocks/>
            <a:stCxn id="11" idx="2"/>
            <a:endCxn id="12" idx="1"/>
          </p:cNvCxnSpPr>
          <p:nvPr/>
        </p:nvCxnSpPr>
        <p:spPr>
          <a:xfrm rot="5400000">
            <a:off x="423088" y="2713019"/>
            <a:ext cx="1732914" cy="1048531"/>
          </a:xfrm>
          <a:prstGeom prst="bentConnector4">
            <a:avLst>
              <a:gd name="adj1" fmla="val 47299"/>
              <a:gd name="adj2" fmla="val 12180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76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23C9C9B0-CFE7-48FF-A537-AC329D9E5890}"/>
              </a:ext>
            </a:extLst>
          </p:cNvPr>
          <p:cNvSpPr txBox="1"/>
          <p:nvPr/>
        </p:nvSpPr>
        <p:spPr>
          <a:xfrm>
            <a:off x="2133540" y="629107"/>
            <a:ext cx="4876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Predator-Prey Modelling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70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7C87B4-BB88-4574-ACD1-6EF6797F84DA}"/>
              </a:ext>
            </a:extLst>
          </p:cNvPr>
          <p:cNvSpPr/>
          <p:nvPr/>
        </p:nvSpPr>
        <p:spPr>
          <a:xfrm>
            <a:off x="1482280" y="1223778"/>
            <a:ext cx="61794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linkClick r:id="rId2"/>
              </a:rPr>
              <a:t>https://en.wikipedia.org/wiki/Lotka-Volterra Equations</a:t>
            </a:r>
            <a:endParaRPr 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F78828-FA64-474B-91DF-D25D18C2296E}"/>
              </a:ext>
            </a:extLst>
          </p:cNvPr>
          <p:cNvSpPr txBox="1"/>
          <p:nvPr/>
        </p:nvSpPr>
        <p:spPr>
          <a:xfrm>
            <a:off x="1734952" y="1729695"/>
            <a:ext cx="5674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Visualize the </a:t>
            </a:r>
            <a:r>
              <a:rPr lang="en-US" b="1" dirty="0" err="1">
                <a:solidFill>
                  <a:srgbClr val="FF0000"/>
                </a:solidFill>
              </a:rPr>
              <a:t>Lotka</a:t>
            </a:r>
            <a:r>
              <a:rPr lang="en-US" b="1" dirty="0">
                <a:solidFill>
                  <a:srgbClr val="FF0000"/>
                </a:solidFill>
              </a:rPr>
              <a:t>-Volterra</a:t>
            </a:r>
            <a:r>
              <a:rPr lang="en-US" dirty="0"/>
              <a:t> differential equations</a:t>
            </a:r>
          </a:p>
          <a:p>
            <a:pPr algn="ctr"/>
            <a:r>
              <a:rPr lang="en-US" dirty="0"/>
              <a:t>with these characteristics &amp; initial conditions: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EC61CD-3E94-4E05-B952-C9B799561C95}"/>
                  </a:ext>
                </a:extLst>
              </p:cNvPr>
              <p:cNvSpPr txBox="1"/>
              <p:nvPr/>
            </p:nvSpPr>
            <p:spPr>
              <a:xfrm>
                <a:off x="2754484" y="3619309"/>
                <a:ext cx="3635033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In this model, at any time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represents the </a:t>
                </a:r>
                <a:r>
                  <a:rPr lang="en-US" b="1" dirty="0"/>
                  <a:t>prey</a:t>
                </a:r>
                <a:r>
                  <a:rPr lang="en-US" dirty="0"/>
                  <a:t> population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represents </a:t>
                </a:r>
                <a:r>
                  <a:rPr lang="en-US" b="1" dirty="0"/>
                  <a:t>predator</a:t>
                </a:r>
                <a:r>
                  <a:rPr lang="en-US" dirty="0"/>
                  <a:t> population</a:t>
                </a:r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EC61CD-3E94-4E05-B952-C9B799561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484" y="3619309"/>
                <a:ext cx="3635033" cy="923330"/>
              </a:xfrm>
              <a:prstGeom prst="rect">
                <a:avLst/>
              </a:prstGeom>
              <a:blipFill>
                <a:blip r:embed="rId5"/>
                <a:stretch>
                  <a:fillRect t="-3974" r="-1174" b="-99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CC7A849-805A-46B7-A531-73385C62EC31}"/>
              </a:ext>
            </a:extLst>
          </p:cNvPr>
          <p:cNvSpPr txBox="1"/>
          <p:nvPr/>
        </p:nvSpPr>
        <p:spPr>
          <a:xfrm>
            <a:off x="2754484" y="4751565"/>
            <a:ext cx="3635033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solution to their system of </a:t>
            </a:r>
            <a:r>
              <a:rPr lang="en-US" u="sng" dirty="0"/>
              <a:t>coupled</a:t>
            </a:r>
            <a:r>
              <a:rPr lang="en-US" dirty="0"/>
              <a:t> </a:t>
            </a:r>
            <a:r>
              <a:rPr lang="en-US" b="1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non-linear</a:t>
            </a:r>
            <a:r>
              <a:rPr lang="en-US" dirty="0"/>
              <a:t> 1</a:t>
            </a:r>
            <a:r>
              <a:rPr lang="en-US" baseline="30000" dirty="0"/>
              <a:t>st</a:t>
            </a:r>
            <a:r>
              <a:rPr lang="en-US" dirty="0"/>
              <a:t> order differential equations can be numerically estimated using the </a:t>
            </a:r>
            <a:r>
              <a:rPr lang="en-US" b="1" dirty="0" err="1">
                <a:solidFill>
                  <a:srgbClr val="00B050"/>
                </a:solidFill>
              </a:rPr>
              <a:t>scicpy</a:t>
            </a:r>
            <a:r>
              <a:rPr lang="en-US" dirty="0"/>
              <a:t> </a:t>
            </a:r>
            <a:r>
              <a:rPr lang="en-US" b="1" dirty="0" err="1"/>
              <a:t>solve_ivp</a:t>
            </a:r>
            <a:r>
              <a:rPr lang="en-US" dirty="0"/>
              <a:t> function</a:t>
            </a:r>
            <a:endParaRPr lang="en-US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E01520-0817-42CA-936F-24E4806410D3}"/>
              </a:ext>
            </a:extLst>
          </p:cNvPr>
          <p:cNvGrpSpPr/>
          <p:nvPr/>
        </p:nvGrpSpPr>
        <p:grpSpPr>
          <a:xfrm>
            <a:off x="2922423" y="2535269"/>
            <a:ext cx="3299155" cy="786092"/>
            <a:chOff x="2911450" y="2772461"/>
            <a:chExt cx="3299155" cy="78609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E78ABF5-04C7-46BC-A5C6-497C9C94A659}"/>
                </a:ext>
              </a:extLst>
            </p:cNvPr>
            <p:cNvGrpSpPr/>
            <p:nvPr/>
          </p:nvGrpSpPr>
          <p:grpSpPr>
            <a:xfrm>
              <a:off x="3016093" y="2838518"/>
              <a:ext cx="3111814" cy="653979"/>
              <a:chOff x="3016093" y="2840510"/>
              <a:chExt cx="3111814" cy="6539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64D2210A-346B-4958-BFE6-BBF7058579BE}"/>
                      </a:ext>
                    </a:extLst>
                  </p:cNvPr>
                  <p:cNvSpPr txBox="1"/>
                  <p:nvPr/>
                </p:nvSpPr>
                <p:spPr>
                  <a:xfrm>
                    <a:off x="3016093" y="2840510"/>
                    <a:ext cx="311181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=2,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=1.1,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=1.0,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=0.9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64D2210A-346B-4958-BFE6-BBF7058579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16093" y="2840510"/>
                    <a:ext cx="3111814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588" t="-4444" r="-1373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20046B14-520D-42D5-8EB0-BC4815AEFC99}"/>
                      </a:ext>
                    </a:extLst>
                  </p:cNvPr>
                  <p:cNvSpPr txBox="1"/>
                  <p:nvPr/>
                </p:nvSpPr>
                <p:spPr>
                  <a:xfrm>
                    <a:off x="3532549" y="3217490"/>
                    <a:ext cx="207890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=0.5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20046B14-520D-42D5-8EB0-BC4815AEFC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32549" y="3217490"/>
                    <a:ext cx="2078902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170" r="-2339" b="-2391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160D0-A85F-478F-903A-A8478FC9B5DD}"/>
                </a:ext>
              </a:extLst>
            </p:cNvPr>
            <p:cNvSpPr/>
            <p:nvPr/>
          </p:nvSpPr>
          <p:spPr>
            <a:xfrm>
              <a:off x="2911450" y="2772461"/>
              <a:ext cx="3299155" cy="786092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ED6EC5A-C39C-444E-9B05-99501AB766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5922" y="2752711"/>
            <a:ext cx="2131595" cy="13525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0DADB6-6C70-4045-AFCA-ACF4BE6B0ED7}"/>
                  </a:ext>
                </a:extLst>
              </p:cNvPr>
              <p:cNvSpPr txBox="1"/>
              <p:nvPr/>
            </p:nvSpPr>
            <p:spPr>
              <a:xfrm>
                <a:off x="6595922" y="4433893"/>
                <a:ext cx="2131595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Prey</a:t>
                </a:r>
                <a:r>
                  <a:rPr lang="en-US" dirty="0"/>
                  <a:t> Birth Rate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Prey</a:t>
                </a:r>
                <a:r>
                  <a:rPr lang="en-US" dirty="0"/>
                  <a:t> Death Rate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Pred</a:t>
                </a:r>
                <a:r>
                  <a:rPr lang="en-US" dirty="0"/>
                  <a:t> Death Rate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Pred</a:t>
                </a:r>
                <a:r>
                  <a:rPr lang="en-US" dirty="0"/>
                  <a:t> Birth Rate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0DADB6-6C70-4045-AFCA-ACF4BE6B0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922" y="4433893"/>
                <a:ext cx="2131595" cy="12003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134EA8F-E316-FB16-BC42-FC7762388152}"/>
              </a:ext>
            </a:extLst>
          </p:cNvPr>
          <p:cNvSpPr txBox="1"/>
          <p:nvPr/>
        </p:nvSpPr>
        <p:spPr>
          <a:xfrm>
            <a:off x="961092" y="160739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1925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0798FB1-D1A5-5251-52B1-B68E186BE825}"/>
              </a:ext>
            </a:extLst>
          </p:cNvPr>
          <p:cNvGrpSpPr/>
          <p:nvPr/>
        </p:nvGrpSpPr>
        <p:grpSpPr>
          <a:xfrm>
            <a:off x="557882" y="2308485"/>
            <a:ext cx="1459162" cy="1827685"/>
            <a:chOff x="548330" y="2308485"/>
            <a:chExt cx="1459162" cy="182768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7F61BAF-77D6-4655-9004-1C4D326A99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4332" t="4438" r="16691" b="18238"/>
            <a:stretch/>
          </p:blipFill>
          <p:spPr>
            <a:xfrm>
              <a:off x="719528" y="2308485"/>
              <a:ext cx="1116767" cy="147653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B127D5-D5EF-0508-2B6D-09744CD0A17E}"/>
                </a:ext>
              </a:extLst>
            </p:cNvPr>
            <p:cNvSpPr txBox="1"/>
            <p:nvPr/>
          </p:nvSpPr>
          <p:spPr>
            <a:xfrm>
              <a:off x="548330" y="3797616"/>
              <a:ext cx="14591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Alfred Lotka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62960FB-D68F-9281-B177-1FA874E1AC64}"/>
              </a:ext>
            </a:extLst>
          </p:cNvPr>
          <p:cNvGrpSpPr/>
          <p:nvPr/>
        </p:nvGrpSpPr>
        <p:grpSpPr>
          <a:xfrm>
            <a:off x="557882" y="4553485"/>
            <a:ext cx="1459162" cy="1802866"/>
            <a:chOff x="567434" y="4553485"/>
            <a:chExt cx="1459162" cy="18028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5DA93DB-4B36-42D9-B1CE-23C6C9AB38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7056" t="3292" r="10398" b="13590"/>
            <a:stretch/>
          </p:blipFill>
          <p:spPr>
            <a:xfrm>
              <a:off x="729756" y="4553485"/>
              <a:ext cx="1134518" cy="147624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561D970-F78C-CB70-B463-B3A0F63146DC}"/>
                </a:ext>
              </a:extLst>
            </p:cNvPr>
            <p:cNvSpPr txBox="1"/>
            <p:nvPr/>
          </p:nvSpPr>
          <p:spPr>
            <a:xfrm>
              <a:off x="567434" y="6017797"/>
              <a:ext cx="14591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Vito Volterra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240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5" grpId="0"/>
      <p:bldP spid="16" grpId="0"/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predator_prey.ipynb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E9CAF4-B9F5-4359-9206-FB1CF8AB4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78" y="1415608"/>
            <a:ext cx="4067973" cy="50151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CD295E4-FC29-454B-A868-59440C487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6851" y="1468581"/>
            <a:ext cx="2131595" cy="13525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F3C4-DE58-4CBB-8F5E-26C07AA8C001}"/>
                  </a:ext>
                </a:extLst>
              </p:cNvPr>
              <p:cNvSpPr txBox="1"/>
              <p:nvPr/>
            </p:nvSpPr>
            <p:spPr>
              <a:xfrm>
                <a:off x="5495747" y="3134366"/>
                <a:ext cx="2593803" cy="12003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Prey</a:t>
                </a:r>
                <a:r>
                  <a:rPr lang="en-US" dirty="0"/>
                  <a:t> Birth Rate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1.1</m:t>
                    </m:r>
                  </m:oMath>
                </a14:m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 Prey</a:t>
                </a:r>
                <a:r>
                  <a:rPr lang="en-US" dirty="0"/>
                  <a:t> Death Rate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1.0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Pred</a:t>
                </a:r>
                <a:r>
                  <a:rPr lang="en-US" dirty="0"/>
                  <a:t> Birth Rate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0.9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Pred</a:t>
                </a:r>
                <a:r>
                  <a:rPr lang="en-US" dirty="0"/>
                  <a:t> Death Rate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DEBF3C4-DE58-4CBB-8F5E-26C07AA8C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747" y="3134366"/>
                <a:ext cx="2593803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82565CB-03B7-451B-9FE7-FD57D1DC7223}"/>
                  </a:ext>
                </a:extLst>
              </p:cNvPr>
              <p:cNvSpPr txBox="1"/>
              <p:nvPr/>
            </p:nvSpPr>
            <p:spPr>
              <a:xfrm>
                <a:off x="5323974" y="5077150"/>
                <a:ext cx="2937348" cy="9233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At time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prey</a:t>
                </a:r>
                <a:r>
                  <a:rPr lang="en-US" dirty="0"/>
                  <a:t> population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predator</a:t>
                </a:r>
                <a:r>
                  <a:rPr lang="en-US" dirty="0"/>
                  <a:t> population</a:t>
                </a:r>
                <a:endParaRPr lang="en-US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82565CB-03B7-451B-9FE7-FD57D1DC7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74" y="5077150"/>
                <a:ext cx="2937348" cy="923330"/>
              </a:xfrm>
              <a:prstGeom prst="rect">
                <a:avLst/>
              </a:prstGeom>
              <a:blipFill>
                <a:blip r:embed="rId6"/>
                <a:stretch>
                  <a:fillRect t="-3974" b="-99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93EBC8E-ABC0-4325-9152-98C1CD6297A8}"/>
                  </a:ext>
                </a:extLst>
              </p:cNvPr>
              <p:cNvSpPr txBox="1"/>
              <p:nvPr/>
            </p:nvSpPr>
            <p:spPr>
              <a:xfrm>
                <a:off x="5753197" y="4633653"/>
                <a:ext cx="20789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93EBC8E-ABC0-4325-9152-98C1CD629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197" y="4633653"/>
                <a:ext cx="2078902" cy="276999"/>
              </a:xfrm>
              <a:prstGeom prst="rect">
                <a:avLst/>
              </a:prstGeom>
              <a:blipFill>
                <a:blip r:embed="rId7"/>
                <a:stretch>
                  <a:fillRect l="-1173" r="-2639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CD07D12B-0052-4ADE-8130-D25189CE70B6}"/>
              </a:ext>
            </a:extLst>
          </p:cNvPr>
          <p:cNvGrpSpPr/>
          <p:nvPr/>
        </p:nvGrpSpPr>
        <p:grpSpPr>
          <a:xfrm>
            <a:off x="4241772" y="1699355"/>
            <a:ext cx="1076632" cy="369332"/>
            <a:chOff x="4968362" y="2079211"/>
            <a:chExt cx="1076632" cy="369332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0D35C461-7738-4395-B94B-D26FA4068A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170F7C7-CF9A-4BD6-AFF8-70FEF8BB0B1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DE018C2-5EA8-44EA-9675-C71593FB5B41}"/>
              </a:ext>
            </a:extLst>
          </p:cNvPr>
          <p:cNvGrpSpPr/>
          <p:nvPr/>
        </p:nvGrpSpPr>
        <p:grpSpPr>
          <a:xfrm>
            <a:off x="4239942" y="2753764"/>
            <a:ext cx="1076632" cy="369332"/>
            <a:chOff x="4704120" y="2356972"/>
            <a:chExt cx="1076632" cy="369332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9C9A7901-1D38-4890-BBB9-0E53479D75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20CE500-324F-4171-8469-B2C8A63282D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7C580E7-0F16-4045-8B21-BA7F8BD0EEDB}"/>
              </a:ext>
            </a:extLst>
          </p:cNvPr>
          <p:cNvGrpSpPr/>
          <p:nvPr/>
        </p:nvGrpSpPr>
        <p:grpSpPr>
          <a:xfrm>
            <a:off x="2731305" y="3244334"/>
            <a:ext cx="1068643" cy="369332"/>
            <a:chOff x="3647644" y="4910075"/>
            <a:chExt cx="1068643" cy="369332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0A0833B-78A5-46D3-B7BB-2D0492C4D89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170D43A-D7FD-47DE-8BF8-07A715264A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6D29CA8-2254-40BC-88BD-686EA8DFB52B}"/>
              </a:ext>
            </a:extLst>
          </p:cNvPr>
          <p:cNvGrpSpPr/>
          <p:nvPr/>
        </p:nvGrpSpPr>
        <p:grpSpPr>
          <a:xfrm>
            <a:off x="2199135" y="3969147"/>
            <a:ext cx="1064340" cy="369332"/>
            <a:chOff x="3647644" y="5421073"/>
            <a:chExt cx="1064340" cy="369332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33C0196-CE14-416F-B7E2-355D2902EE9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B7CC5924-A832-4F38-8FD3-E97DD18F11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68DE1AF-CFF8-4A77-B539-86F5BCF08AA5}"/>
              </a:ext>
            </a:extLst>
          </p:cNvPr>
          <p:cNvGrpSpPr/>
          <p:nvPr/>
        </p:nvGrpSpPr>
        <p:grpSpPr>
          <a:xfrm>
            <a:off x="2528750" y="5044494"/>
            <a:ext cx="1068643" cy="369332"/>
            <a:chOff x="3647644" y="5359159"/>
            <a:chExt cx="1068643" cy="369332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4FCD169-0CCA-421B-A3E4-2D286E06270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D32AE8F8-F965-43ED-913E-B2C451D184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CE851E8-F559-49A8-AFC0-5F0C2925EEB3}"/>
              </a:ext>
            </a:extLst>
          </p:cNvPr>
          <p:cNvGrpSpPr/>
          <p:nvPr/>
        </p:nvGrpSpPr>
        <p:grpSpPr>
          <a:xfrm>
            <a:off x="2790772" y="5656445"/>
            <a:ext cx="1076632" cy="369332"/>
            <a:chOff x="2157212" y="5356391"/>
            <a:chExt cx="1076632" cy="369332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CED1803-2646-4658-8EBC-E55ACA5D37A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89A27A93-0662-4599-8585-ED76DE6017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4DD88F9C-4B69-431D-A7D8-BCE446B1D99D}"/>
              </a:ext>
            </a:extLst>
          </p:cNvPr>
          <p:cNvGrpSpPr/>
          <p:nvPr/>
        </p:nvGrpSpPr>
        <p:grpSpPr>
          <a:xfrm>
            <a:off x="3635676" y="5196352"/>
            <a:ext cx="1076632" cy="369332"/>
            <a:chOff x="2157212" y="5356391"/>
            <a:chExt cx="1076632" cy="369332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982B2B6-CC7F-48B3-9D29-FBED640AFE1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676DC675-5D1D-43DF-B278-93CAFB8D89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ED67123-50DC-43BD-A782-7D2756D48EC5}"/>
              </a:ext>
            </a:extLst>
          </p:cNvPr>
          <p:cNvGrpSpPr/>
          <p:nvPr/>
        </p:nvGrpSpPr>
        <p:grpSpPr>
          <a:xfrm>
            <a:off x="4712308" y="6061448"/>
            <a:ext cx="1076632" cy="369332"/>
            <a:chOff x="2157212" y="5356391"/>
            <a:chExt cx="1076632" cy="369332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20ED0C6-B185-4C4D-8506-9637EADDD32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94EC08B5-2F16-489B-9BF0-DC0F703F97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590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8" grpId="0" animBg="1"/>
      <p:bldP spid="6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FE66D4-24DA-BEE9-D3D1-425B5B15B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14" y="1282088"/>
            <a:ext cx="7247170" cy="5435378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1151A99-1DDD-4085-BF34-F708716D4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predator_prey.ipynb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CD480DF2-A3C4-4F82-AC93-CC253491420D}"/>
              </a:ext>
            </a:extLst>
          </p:cNvPr>
          <p:cNvSpPr/>
          <p:nvPr/>
        </p:nvSpPr>
        <p:spPr>
          <a:xfrm>
            <a:off x="6457950" y="4267609"/>
            <a:ext cx="2106818" cy="954233"/>
          </a:xfrm>
          <a:prstGeom prst="wedgeRoundRectCallout">
            <a:avLst>
              <a:gd name="adj1" fmla="val -68135"/>
              <a:gd name="adj2" fmla="val -11463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What story is this graph telling?</a:t>
            </a:r>
          </a:p>
        </p:txBody>
      </p:sp>
    </p:spTree>
    <p:extLst>
      <p:ext uri="{BB962C8B-B14F-4D97-AF65-F5344CB8AC3E}">
        <p14:creationId xmlns:p14="http://schemas.microsoft.com/office/powerpoint/2010/main" val="8491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73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F78828-FA64-474B-91DF-D25D18C2296E}"/>
              </a:ext>
            </a:extLst>
          </p:cNvPr>
          <p:cNvSpPr txBox="1"/>
          <p:nvPr/>
        </p:nvSpPr>
        <p:spPr>
          <a:xfrm>
            <a:off x="2392735" y="1448036"/>
            <a:ext cx="5703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upon the work of Hudson and Ross, the </a:t>
            </a:r>
            <a:r>
              <a:rPr lang="en-US" b="1" dirty="0" err="1">
                <a:solidFill>
                  <a:srgbClr val="0070C0"/>
                </a:solidFill>
              </a:rPr>
              <a:t>Kermack</a:t>
            </a:r>
            <a:r>
              <a:rPr lang="en-US" b="1" dirty="0">
                <a:solidFill>
                  <a:srgbClr val="0070C0"/>
                </a:solidFill>
              </a:rPr>
              <a:t>-McKendrick</a:t>
            </a:r>
            <a:r>
              <a:rPr lang="en-US" dirty="0"/>
              <a:t> (1933) </a:t>
            </a:r>
            <a:r>
              <a:rPr lang="en-US" b="1" dirty="0"/>
              <a:t>S-I-R</a:t>
            </a:r>
            <a:r>
              <a:rPr lang="en-US" dirty="0"/>
              <a:t> equations model the spread of infectious diseases throughout a population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C7A849-805A-46B7-A531-73385C62EC31}"/>
                  </a:ext>
                </a:extLst>
              </p:cNvPr>
              <p:cNvSpPr txBox="1"/>
              <p:nvPr/>
            </p:nvSpPr>
            <p:spPr>
              <a:xfrm>
                <a:off x="2687126" y="5982526"/>
                <a:ext cx="51142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We seek the functions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C7A849-805A-46B7-A531-73385C62E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126" y="5982526"/>
                <a:ext cx="5114285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A8344051-D981-47A6-B722-079D479755F6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200" dirty="0">
                <a:latin typeface="+mn-lt"/>
              </a:rPr>
              <a:t>Modelling Infectious Diseases</a:t>
            </a:r>
            <a:endParaRPr lang="en-US" sz="3200" dirty="0">
              <a:latin typeface="+mn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9ACC71-D148-478B-B5CB-F9A4155AD9A7}"/>
              </a:ext>
            </a:extLst>
          </p:cNvPr>
          <p:cNvGrpSpPr/>
          <p:nvPr/>
        </p:nvGrpSpPr>
        <p:grpSpPr>
          <a:xfrm>
            <a:off x="669046" y="4107587"/>
            <a:ext cx="1491834" cy="2178585"/>
            <a:chOff x="423255" y="1642072"/>
            <a:chExt cx="1491834" cy="217858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030AB2D-E464-401B-9638-AA0DDE96F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963" y="1642072"/>
              <a:ext cx="1244419" cy="17704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511ED8-C1BE-4FFE-B253-CA9FF6E724C2}"/>
                </a:ext>
              </a:extLst>
            </p:cNvPr>
            <p:cNvSpPr txBox="1"/>
            <p:nvPr/>
          </p:nvSpPr>
          <p:spPr>
            <a:xfrm>
              <a:off x="423255" y="3512880"/>
              <a:ext cx="14918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Ronald Ross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D93DBE-FFDC-40FB-98AF-A8DD624D28EC}"/>
              </a:ext>
            </a:extLst>
          </p:cNvPr>
          <p:cNvGrpSpPr/>
          <p:nvPr/>
        </p:nvGrpSpPr>
        <p:grpSpPr>
          <a:xfrm>
            <a:off x="628650" y="1747217"/>
            <a:ext cx="1491834" cy="2081258"/>
            <a:chOff x="442584" y="4088498"/>
            <a:chExt cx="1491834" cy="208125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CD6F43-FB12-4427-A888-6EE562981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3912" y="4088498"/>
              <a:ext cx="1429179" cy="177348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20843E-A08B-4956-A6D1-C547981BCE4F}"/>
                </a:ext>
              </a:extLst>
            </p:cNvPr>
            <p:cNvSpPr txBox="1"/>
            <p:nvPr/>
          </p:nvSpPr>
          <p:spPr>
            <a:xfrm>
              <a:off x="442584" y="5861979"/>
              <a:ext cx="14918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Hilda Hudson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0690E4B-9691-41BE-9ACB-7756E4C460C5}"/>
                  </a:ext>
                </a:extLst>
              </p:cNvPr>
              <p:cNvSpPr txBox="1"/>
              <p:nvPr/>
            </p:nvSpPr>
            <p:spPr>
              <a:xfrm>
                <a:off x="2614753" y="3332049"/>
                <a:ext cx="305153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Susceptible population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Infected population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Recovered population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0690E4B-9691-41BE-9ACB-7756E4C46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753" y="3332049"/>
                <a:ext cx="3051530" cy="1077218"/>
              </a:xfrm>
              <a:prstGeom prst="rect">
                <a:avLst/>
              </a:prstGeom>
              <a:blipFill>
                <a:blip r:embed="rId5"/>
                <a:stretch>
                  <a:fillRect t="-3409" b="-8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139D294-C12C-49B5-AE1A-AA24597B80A9}"/>
              </a:ext>
            </a:extLst>
          </p:cNvPr>
          <p:cNvGrpSpPr/>
          <p:nvPr/>
        </p:nvGrpSpPr>
        <p:grpSpPr>
          <a:xfrm>
            <a:off x="2990374" y="2533848"/>
            <a:ext cx="4507789" cy="525913"/>
            <a:chOff x="2763723" y="2453124"/>
            <a:chExt cx="4507789" cy="5259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71A0B21-3561-42E6-B515-A3097B63E30C}"/>
                    </a:ext>
                  </a:extLst>
                </p:cNvPr>
                <p:cNvSpPr txBox="1"/>
                <p:nvPr/>
              </p:nvSpPr>
              <p:spPr>
                <a:xfrm>
                  <a:off x="2763723" y="2453124"/>
                  <a:ext cx="1168460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71A0B21-3561-42E6-B515-A3097B63E3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3723" y="2453124"/>
                  <a:ext cx="1168460" cy="52591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CF5A092-5A1A-4265-9471-0F88291FE93C}"/>
                    </a:ext>
                  </a:extLst>
                </p:cNvPr>
                <p:cNvSpPr txBox="1"/>
                <p:nvPr/>
              </p:nvSpPr>
              <p:spPr>
                <a:xfrm>
                  <a:off x="4432040" y="2453124"/>
                  <a:ext cx="1460656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CF5A092-5A1A-4265-9471-0F88291FE9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2040" y="2453124"/>
                  <a:ext cx="1460656" cy="52591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FFDB3D9-49E5-4D37-AF0F-E37BA3AD1968}"/>
                    </a:ext>
                  </a:extLst>
                </p:cNvPr>
                <p:cNvSpPr txBox="1"/>
                <p:nvPr/>
              </p:nvSpPr>
              <p:spPr>
                <a:xfrm>
                  <a:off x="6392553" y="2453124"/>
                  <a:ext cx="878959" cy="5259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FFDB3D9-49E5-4D37-AF0F-E37BA3AD19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2553" y="2453124"/>
                  <a:ext cx="878959" cy="52591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61E291-2B04-4794-8936-7273243951EC}"/>
                  </a:ext>
                </a:extLst>
              </p:cNvPr>
              <p:cNvSpPr txBox="1"/>
              <p:nvPr/>
            </p:nvSpPr>
            <p:spPr>
              <a:xfrm>
                <a:off x="6002519" y="3509020"/>
                <a:ext cx="2481503" cy="723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Infection rate </a:t>
                </a:r>
                <a:r>
                  <a:rPr lang="en-US" i="1" dirty="0"/>
                  <a:t>factor</a:t>
                </a:r>
              </a:p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Recovery rate </a:t>
                </a:r>
                <a:r>
                  <a:rPr lang="en-US" i="1" dirty="0"/>
                  <a:t>factor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61E291-2B04-4794-8936-727324395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519" y="3509020"/>
                <a:ext cx="2481503" cy="723275"/>
              </a:xfrm>
              <a:prstGeom prst="rect">
                <a:avLst/>
              </a:prstGeom>
              <a:blipFill>
                <a:blip r:embed="rId9"/>
                <a:stretch>
                  <a:fillRect l="-737" t="-5085" r="-1966"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F55F64-842F-4D02-843C-AF733B00C461}"/>
                  </a:ext>
                </a:extLst>
              </p:cNvPr>
              <p:cNvSpPr txBox="1"/>
              <p:nvPr/>
            </p:nvSpPr>
            <p:spPr>
              <a:xfrm>
                <a:off x="2392735" y="4689261"/>
                <a:ext cx="5703067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/>
                  <a:t>As time progresses, the population changes from one 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compartment</a:t>
                </a:r>
                <a:r>
                  <a:rPr lang="en-US" dirty="0"/>
                  <a:t> to the next: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𝑰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Note:</a:t>
                </a:r>
                <a:r>
                  <a:rPr lang="en-US" dirty="0"/>
                  <a:t> the 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total</a:t>
                </a:r>
                <a:r>
                  <a:rPr lang="en-US" dirty="0"/>
                  <a:t> population in this model </a:t>
                </a:r>
                <a:r>
                  <a:rPr lang="en-US" u="sng" dirty="0"/>
                  <a:t>does not</a:t>
                </a:r>
                <a:r>
                  <a:rPr lang="en-US" dirty="0"/>
                  <a:t> change</a:t>
                </a:r>
                <a:endParaRPr lang="en-US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BF55F64-842F-4D02-843C-AF733B00C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735" y="4689261"/>
                <a:ext cx="5703067" cy="1077218"/>
              </a:xfrm>
              <a:prstGeom prst="rect">
                <a:avLst/>
              </a:prstGeom>
              <a:blipFill>
                <a:blip r:embed="rId10"/>
                <a:stretch>
                  <a:fillRect l="-963" t="-2825" b="-7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240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3" grpId="0"/>
      <p:bldP spid="2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74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344051-D981-47A6-B722-079D479755F6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200" dirty="0">
                <a:latin typeface="+mn-lt"/>
              </a:rPr>
              <a:t>Modelling Infectious Diseases</a:t>
            </a:r>
            <a:endParaRPr lang="en-US" sz="32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1A0B21-3561-42E6-B515-A3097B63E30C}"/>
                  </a:ext>
                </a:extLst>
              </p:cNvPr>
              <p:cNvSpPr txBox="1"/>
              <p:nvPr/>
            </p:nvSpPr>
            <p:spPr>
              <a:xfrm>
                <a:off x="6815727" y="2488161"/>
                <a:ext cx="1168460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1A0B21-3561-42E6-B515-A3097B63E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727" y="2488161"/>
                <a:ext cx="1168460" cy="5259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F5A092-5A1A-4265-9471-0F88291FE93C}"/>
                  </a:ext>
                </a:extLst>
              </p:cNvPr>
              <p:cNvSpPr txBox="1"/>
              <p:nvPr/>
            </p:nvSpPr>
            <p:spPr>
              <a:xfrm>
                <a:off x="6815727" y="4229917"/>
                <a:ext cx="1460656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F5A092-5A1A-4265-9471-0F88291FE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727" y="4229917"/>
                <a:ext cx="1460656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FDB3D9-49E5-4D37-AF0F-E37BA3AD1968}"/>
                  </a:ext>
                </a:extLst>
              </p:cNvPr>
              <p:cNvSpPr txBox="1"/>
              <p:nvPr/>
            </p:nvSpPr>
            <p:spPr>
              <a:xfrm>
                <a:off x="6815727" y="5634170"/>
                <a:ext cx="878959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FDB3D9-49E5-4D37-AF0F-E37BA3AD1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727" y="5634170"/>
                <a:ext cx="878959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EA6EF79F-33BC-4067-8D02-97CDA7CF003E}"/>
              </a:ext>
            </a:extLst>
          </p:cNvPr>
          <p:cNvSpPr txBox="1"/>
          <p:nvPr/>
        </p:nvSpPr>
        <p:spPr>
          <a:xfrm>
            <a:off x="2495271" y="2112976"/>
            <a:ext cx="3898213" cy="12772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As people become infected, the susceptible population </a:t>
            </a:r>
            <a:r>
              <a:rPr lang="en-US" b="1" dirty="0"/>
              <a:t>decreases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As more people are infected, the faster the disease is spread to the susceptible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D518AD-2858-45F7-AC03-615AE29AD187}"/>
              </a:ext>
            </a:extLst>
          </p:cNvPr>
          <p:cNvGrpSpPr/>
          <p:nvPr/>
        </p:nvGrpSpPr>
        <p:grpSpPr>
          <a:xfrm>
            <a:off x="2762765" y="1394928"/>
            <a:ext cx="5137799" cy="369332"/>
            <a:chOff x="2762765" y="1270569"/>
            <a:chExt cx="5137799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EBB7D99-6CF4-4199-8BCF-F803287DC7F4}"/>
                    </a:ext>
                  </a:extLst>
                </p:cNvPr>
                <p:cNvSpPr txBox="1"/>
                <p:nvPr/>
              </p:nvSpPr>
              <p:spPr>
                <a:xfrm>
                  <a:off x="2762765" y="1270569"/>
                  <a:ext cx="24815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/>
                    <a:t> Infection rate </a:t>
                  </a:r>
                  <a:r>
                    <a:rPr lang="en-US" i="1" dirty="0"/>
                    <a:t>factor</a:t>
                  </a: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EBB7D99-6CF4-4199-8BCF-F803287DC7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2765" y="1270569"/>
                  <a:ext cx="248150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737" t="-10000" r="-2211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FC5DE07-C2F1-4FC5-A908-702EFCBC65F2}"/>
                    </a:ext>
                  </a:extLst>
                </p:cNvPr>
                <p:cNvSpPr txBox="1"/>
                <p:nvPr/>
              </p:nvSpPr>
              <p:spPr>
                <a:xfrm>
                  <a:off x="5419061" y="1270569"/>
                  <a:ext cx="248150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/>
                    <a:t> Recovery rate </a:t>
                  </a:r>
                  <a:r>
                    <a:rPr lang="en-US" i="1" dirty="0"/>
                    <a:t>factor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4FC5DE07-C2F1-4FC5-A908-702EFCBC65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9061" y="1270569"/>
                  <a:ext cx="2481503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10000" r="-1966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ED0C54-5D96-4D55-BDC5-5575935DDAD5}"/>
                  </a:ext>
                </a:extLst>
              </p:cNvPr>
              <p:cNvSpPr txBox="1"/>
              <p:nvPr/>
            </p:nvSpPr>
            <p:spPr>
              <a:xfrm>
                <a:off x="2495270" y="3815591"/>
                <a:ext cx="4196102" cy="13542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dirty="0"/>
                  <a:t>Having more susceptible people makes it easier for the infection to find a new host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dirty="0"/>
                  <a:t>Susceptible people become infected (</a:t>
                </a:r>
                <a:r>
                  <a:rPr lang="en-US" b="1" dirty="0">
                    <a:solidFill>
                      <a:srgbClr val="00B05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𝜷)</a:t>
                </a:r>
                <a:r>
                  <a:rPr lang="en-US" dirty="0"/>
                  <a:t> and infected people become recovered (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ED0C54-5D96-4D55-BDC5-5575935DD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270" y="3815591"/>
                <a:ext cx="4196102" cy="1354217"/>
              </a:xfrm>
              <a:prstGeom prst="rect">
                <a:avLst/>
              </a:prstGeom>
              <a:blipFill>
                <a:blip r:embed="rId7"/>
                <a:stretch>
                  <a:fillRect l="-1161" t="-2703" r="-145" b="-63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0B8F5968-9CC4-42D8-A5ED-C5643E3AE4B2}"/>
              </a:ext>
            </a:extLst>
          </p:cNvPr>
          <p:cNvSpPr txBox="1"/>
          <p:nvPr/>
        </p:nvSpPr>
        <p:spPr>
          <a:xfrm>
            <a:off x="2532956" y="5573167"/>
            <a:ext cx="386052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The number of recovered people </a:t>
            </a:r>
            <a:r>
              <a:rPr lang="en-US" b="1" dirty="0"/>
              <a:t>increases</a:t>
            </a:r>
            <a:r>
              <a:rPr lang="en-US" dirty="0"/>
              <a:t> over time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0558C39-0903-4CB9-A885-41A5ABFF308C}"/>
              </a:ext>
            </a:extLst>
          </p:cNvPr>
          <p:cNvCxnSpPr>
            <a:cxnSpLocks/>
          </p:cNvCxnSpPr>
          <p:nvPr/>
        </p:nvCxnSpPr>
        <p:spPr>
          <a:xfrm flipV="1">
            <a:off x="6269129" y="2751118"/>
            <a:ext cx="422243" cy="4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70EB0DCB-7B10-4BE2-8CD7-87F71598049A}"/>
              </a:ext>
            </a:extLst>
          </p:cNvPr>
          <p:cNvCxnSpPr>
            <a:cxnSpLocks/>
          </p:cNvCxnSpPr>
          <p:nvPr/>
        </p:nvCxnSpPr>
        <p:spPr>
          <a:xfrm>
            <a:off x="6269128" y="4492700"/>
            <a:ext cx="422244" cy="17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DD439190-3378-4203-85AE-4804D146CE1A}"/>
              </a:ext>
            </a:extLst>
          </p:cNvPr>
          <p:cNvCxnSpPr>
            <a:cxnSpLocks/>
          </p:cNvCxnSpPr>
          <p:nvPr/>
        </p:nvCxnSpPr>
        <p:spPr>
          <a:xfrm>
            <a:off x="6269129" y="5896333"/>
            <a:ext cx="422243" cy="79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D11B8D6-D464-417E-AB54-4919F921D34B}"/>
              </a:ext>
            </a:extLst>
          </p:cNvPr>
          <p:cNvGrpSpPr/>
          <p:nvPr/>
        </p:nvGrpSpPr>
        <p:grpSpPr>
          <a:xfrm>
            <a:off x="732839" y="4175727"/>
            <a:ext cx="1167308" cy="2363186"/>
            <a:chOff x="760303" y="1666480"/>
            <a:chExt cx="1167308" cy="236318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20843E-A08B-4956-A6D1-C547981BCE4F}"/>
                </a:ext>
              </a:extLst>
            </p:cNvPr>
            <p:cNvSpPr txBox="1"/>
            <p:nvPr/>
          </p:nvSpPr>
          <p:spPr>
            <a:xfrm>
              <a:off x="760303" y="3506446"/>
              <a:ext cx="11673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Anderson McKendrick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F5B13BB-6E0A-427A-8BC8-AE4D0F8504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0303" y="1666480"/>
              <a:ext cx="1167308" cy="18288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F1C20F8-12F5-41D4-8807-BE2CC3614FA4}"/>
              </a:ext>
            </a:extLst>
          </p:cNvPr>
          <p:cNvGrpSpPr/>
          <p:nvPr/>
        </p:nvGrpSpPr>
        <p:grpSpPr>
          <a:xfrm>
            <a:off x="740399" y="1684170"/>
            <a:ext cx="1152189" cy="2228295"/>
            <a:chOff x="767862" y="4273320"/>
            <a:chExt cx="1152189" cy="222829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511ED8-C1BE-4FFE-B253-CA9FF6E724C2}"/>
                </a:ext>
              </a:extLst>
            </p:cNvPr>
            <p:cNvSpPr txBox="1"/>
            <p:nvPr/>
          </p:nvSpPr>
          <p:spPr>
            <a:xfrm>
              <a:off x="767862" y="5978395"/>
              <a:ext cx="11521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William Kermack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B531045-C21A-4F4C-AAEF-517C3C44B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80"/>
            <a:stretch/>
          </p:blipFill>
          <p:spPr>
            <a:xfrm>
              <a:off x="767862" y="4273320"/>
              <a:ext cx="1152189" cy="16888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747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  <p:bldP spid="21" grpId="0"/>
      <p:bldP spid="25" grpId="0"/>
      <p:bldP spid="28" grpId="0"/>
      <p:bldP spid="29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epidemiology_sir.ipynb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2AAA07-935E-4FDE-B8BB-7955DDF33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70" y="1302428"/>
            <a:ext cx="3980952" cy="541904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852A033-4CCF-4D07-8D61-2C9C4BC2E99C}"/>
              </a:ext>
            </a:extLst>
          </p:cNvPr>
          <p:cNvGrpSpPr/>
          <p:nvPr/>
        </p:nvGrpSpPr>
        <p:grpSpPr>
          <a:xfrm>
            <a:off x="4879620" y="1398484"/>
            <a:ext cx="3808659" cy="1455784"/>
            <a:chOff x="4947076" y="1188622"/>
            <a:chExt cx="3808659" cy="1455784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0872C54-DB9C-41B7-BB6A-7F2B304C7840}"/>
                </a:ext>
              </a:extLst>
            </p:cNvPr>
            <p:cNvGrpSpPr/>
            <p:nvPr/>
          </p:nvGrpSpPr>
          <p:grpSpPr>
            <a:xfrm>
              <a:off x="5600360" y="1188622"/>
              <a:ext cx="2502090" cy="728284"/>
              <a:chOff x="941548" y="1750857"/>
              <a:chExt cx="2502090" cy="72828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5FCD4B75-90D6-4048-B98A-BF919BC9147D}"/>
                      </a:ext>
                    </a:extLst>
                  </p:cNvPr>
                  <p:cNvSpPr txBox="1"/>
                  <p:nvPr/>
                </p:nvSpPr>
                <p:spPr>
                  <a:xfrm>
                    <a:off x="941548" y="1750857"/>
                    <a:ext cx="248150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dirty="0"/>
                      <a:t> Infection rate </a:t>
                    </a:r>
                    <a:r>
                      <a:rPr lang="en-US" i="1" dirty="0"/>
                      <a:t>factor</a:t>
                    </a:r>
                  </a:p>
                </p:txBody>
              </p:sp>
            </mc:Choice>
            <mc:Fallback xmlns="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F46FACC1-96C5-4844-958F-42C905B769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1548" y="1750857"/>
                    <a:ext cx="2481503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737" t="-8197" r="-2211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43C61A1-B1FF-45B2-B6FF-96A523AECD07}"/>
                      </a:ext>
                    </a:extLst>
                  </p:cNvPr>
                  <p:cNvSpPr txBox="1"/>
                  <p:nvPr/>
                </p:nvSpPr>
                <p:spPr>
                  <a:xfrm>
                    <a:off x="962135" y="2109809"/>
                    <a:ext cx="248150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spcAft>
                        <a:spcPts val="600"/>
                      </a:spcAft>
                    </a:pPr>
                    <a14:m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dirty="0"/>
                      <a:t> Recovery rate </a:t>
                    </a:r>
                    <a:r>
                      <a:rPr lang="en-US" i="1" dirty="0"/>
                      <a:t>factor</a:t>
                    </a:r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91E38365-72CC-4F47-8B86-8F2FB45F69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2135" y="2109809"/>
                    <a:ext cx="2481503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9836" r="-1966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386F8D1-F11E-4090-82CF-A52779B1E5CB}"/>
                </a:ext>
              </a:extLst>
            </p:cNvPr>
            <p:cNvGrpSpPr/>
            <p:nvPr/>
          </p:nvGrpSpPr>
          <p:grpSpPr>
            <a:xfrm>
              <a:off x="4947076" y="2118493"/>
              <a:ext cx="3808659" cy="525913"/>
              <a:chOff x="4785080" y="1916906"/>
              <a:chExt cx="3808659" cy="52591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E53A83EC-596E-488E-9B04-C7F6B0ACC674}"/>
                      </a:ext>
                    </a:extLst>
                  </p:cNvPr>
                  <p:cNvSpPr txBox="1"/>
                  <p:nvPr/>
                </p:nvSpPr>
                <p:spPr>
                  <a:xfrm>
                    <a:off x="4785080" y="1916906"/>
                    <a:ext cx="1168460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𝑆𝐼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E53A83EC-596E-488E-9B04-C7F6B0ACC6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5080" y="1916906"/>
                    <a:ext cx="1168460" cy="52591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3A595016-A6BD-4496-AD7F-E773D38154CA}"/>
                      </a:ext>
                    </a:extLst>
                  </p:cNvPr>
                  <p:cNvSpPr txBox="1"/>
                  <p:nvPr/>
                </p:nvSpPr>
                <p:spPr>
                  <a:xfrm>
                    <a:off x="6103832" y="1916906"/>
                    <a:ext cx="1460656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3A595016-A6BD-4496-AD7F-E773D38154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03832" y="1916906"/>
                    <a:ext cx="1460656" cy="52591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2B9BE97B-28D8-46E7-B05A-5AAFE9B359FB}"/>
                      </a:ext>
                    </a:extLst>
                  </p:cNvPr>
                  <p:cNvSpPr txBox="1"/>
                  <p:nvPr/>
                </p:nvSpPr>
                <p:spPr>
                  <a:xfrm>
                    <a:off x="7714780" y="1916906"/>
                    <a:ext cx="878959" cy="52591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2B9BE97B-28D8-46E7-B05A-5AAFE9B359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14780" y="1916906"/>
                    <a:ext cx="878959" cy="525913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3DD0B22-99FB-4836-B50B-B84A00AF5DC9}"/>
              </a:ext>
            </a:extLst>
          </p:cNvPr>
          <p:cNvGrpSpPr/>
          <p:nvPr/>
        </p:nvGrpSpPr>
        <p:grpSpPr>
          <a:xfrm>
            <a:off x="3158998" y="1294933"/>
            <a:ext cx="1076632" cy="369332"/>
            <a:chOff x="4968362" y="2079211"/>
            <a:chExt cx="1076632" cy="369332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6CFCD91-B825-436D-92B4-460EAB5F10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1EF0EB7-66AB-43E4-862E-3917F9A6174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6207B68-2DFF-4E8A-9B30-60DAF65DBA22}"/>
              </a:ext>
            </a:extLst>
          </p:cNvPr>
          <p:cNvGrpSpPr/>
          <p:nvPr/>
        </p:nvGrpSpPr>
        <p:grpSpPr>
          <a:xfrm>
            <a:off x="2620682" y="2854268"/>
            <a:ext cx="1076632" cy="369332"/>
            <a:chOff x="4704120" y="2356972"/>
            <a:chExt cx="1076632" cy="369332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13B3074-E133-4DBE-AD5F-EA0B697A34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9B1C9E2-4ECB-43DD-AA7F-0245BDE798B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FF9BC79-5246-4233-8CFB-7447BFDDEEE3}"/>
              </a:ext>
            </a:extLst>
          </p:cNvPr>
          <p:cNvGrpSpPr/>
          <p:nvPr/>
        </p:nvGrpSpPr>
        <p:grpSpPr>
          <a:xfrm>
            <a:off x="3076685" y="3521134"/>
            <a:ext cx="1068643" cy="369332"/>
            <a:chOff x="3647644" y="4910075"/>
            <a:chExt cx="1068643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E669406-E7C2-46CA-A137-AC45E8A50A3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3DADECC-2A0E-4932-9CA5-E02E2BDC65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0806AB5-674E-44AB-97C1-1D94C09D0310}"/>
              </a:ext>
            </a:extLst>
          </p:cNvPr>
          <p:cNvGrpSpPr/>
          <p:nvPr/>
        </p:nvGrpSpPr>
        <p:grpSpPr>
          <a:xfrm>
            <a:off x="1742556" y="4221473"/>
            <a:ext cx="1064340" cy="369332"/>
            <a:chOff x="3647644" y="5421073"/>
            <a:chExt cx="1064340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5BBF724-068A-4BFC-B07D-CBA3AB7AA22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426DBFB-3D45-4416-81E1-3C036F2A21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BDA3BDB-5E64-493F-B62D-0883AFCFEF55}"/>
              </a:ext>
            </a:extLst>
          </p:cNvPr>
          <p:cNvGrpSpPr/>
          <p:nvPr/>
        </p:nvGrpSpPr>
        <p:grpSpPr>
          <a:xfrm>
            <a:off x="1834124" y="5783023"/>
            <a:ext cx="1068643" cy="369332"/>
            <a:chOff x="3647644" y="5359159"/>
            <a:chExt cx="1068643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BE41A62-14BD-4F06-A478-BA24F94EEDF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A0A675B-255E-4D7C-8101-73860630F8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CFD71D46-EDEF-4A03-BA1F-362C806FE938}"/>
              </a:ext>
            </a:extLst>
          </p:cNvPr>
          <p:cNvSpPr/>
          <p:nvPr/>
        </p:nvSpPr>
        <p:spPr>
          <a:xfrm>
            <a:off x="628649" y="3584939"/>
            <a:ext cx="2022475" cy="16489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6BDEDBA-6F35-442D-8F22-7FC6B7F27797}"/>
              </a:ext>
            </a:extLst>
          </p:cNvPr>
          <p:cNvGrpSpPr/>
          <p:nvPr/>
        </p:nvGrpSpPr>
        <p:grpSpPr>
          <a:xfrm>
            <a:off x="3282290" y="6259811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F98B24F-4BA0-47B8-A0AF-5941E001563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7A990DC-4551-40FE-AA3F-B4D988CE40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198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22FD8C9-4BA2-DB9C-F500-D8E250F75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14" y="1282088"/>
            <a:ext cx="7247170" cy="5435378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1151A99-1DDD-4085-BF34-F708716D4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epidemiology_sir.ipynb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D7BE1A33-762D-4931-8A67-4D8EAA841094}"/>
              </a:ext>
            </a:extLst>
          </p:cNvPr>
          <p:cNvSpPr/>
          <p:nvPr/>
        </p:nvSpPr>
        <p:spPr>
          <a:xfrm>
            <a:off x="6577871" y="4609596"/>
            <a:ext cx="2106818" cy="954233"/>
          </a:xfrm>
          <a:prstGeom prst="wedgeRoundRectCallout">
            <a:avLst>
              <a:gd name="adj1" fmla="val -95528"/>
              <a:gd name="adj2" fmla="val -565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What story is this graph telling?</a:t>
            </a:r>
          </a:p>
        </p:txBody>
      </p:sp>
    </p:spTree>
    <p:extLst>
      <p:ext uri="{BB962C8B-B14F-4D97-AF65-F5344CB8AC3E}">
        <p14:creationId xmlns:p14="http://schemas.microsoft.com/office/powerpoint/2010/main" val="402943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91A4BF-AB88-6B62-BB02-3E99C46F4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0" y="1560086"/>
            <a:ext cx="5663089" cy="4247317"/>
          </a:xfrm>
          <a:prstGeom prst="rect">
            <a:avLst/>
          </a:prstGeom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77</a:t>
            </a:fld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B46B60-B7FC-4EF8-8703-EBC8C9298589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SIR Model Epidemiology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9A569-4BC9-42D7-A376-5DB2BA8532D8}"/>
              </a:ext>
            </a:extLst>
          </p:cNvPr>
          <p:cNvSpPr txBox="1"/>
          <p:nvPr/>
        </p:nvSpPr>
        <p:spPr>
          <a:xfrm>
            <a:off x="5235677" y="1560086"/>
            <a:ext cx="35396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>
                <a:solidFill>
                  <a:srgbClr val="FF0000"/>
                </a:solidFill>
              </a:rPr>
              <a:t>infected</a:t>
            </a:r>
            <a:r>
              <a:rPr lang="en-US" sz="2000" dirty="0"/>
              <a:t> population will decrease </a:t>
            </a:r>
            <a:r>
              <a:rPr lang="en-US" sz="2000" i="1" dirty="0"/>
              <a:t>more slowly</a:t>
            </a:r>
            <a:r>
              <a:rPr lang="en-US" sz="2000" dirty="0"/>
              <a:t> than it rises, hence it takes </a:t>
            </a:r>
            <a:r>
              <a:rPr lang="en-US" sz="2000" b="1" dirty="0"/>
              <a:t>much</a:t>
            </a:r>
            <a:r>
              <a:rPr lang="en-US" sz="2000" dirty="0"/>
              <a:t> </a:t>
            </a:r>
            <a:r>
              <a:rPr lang="en-US" sz="2000" b="1" dirty="0"/>
              <a:t>longer</a:t>
            </a:r>
            <a:r>
              <a:rPr lang="en-US" sz="2000" dirty="0"/>
              <a:t> to </a:t>
            </a:r>
            <a:r>
              <a:rPr lang="en-US" sz="2000" b="1" dirty="0">
                <a:solidFill>
                  <a:srgbClr val="00B050"/>
                </a:solidFill>
              </a:rPr>
              <a:t>rid</a:t>
            </a:r>
            <a:r>
              <a:rPr lang="en-US" sz="2000" dirty="0"/>
              <a:t> a population of an infection than it takes for the </a:t>
            </a:r>
            <a:r>
              <a:rPr lang="en-US" sz="2000" u="sng" dirty="0"/>
              <a:t>initial</a:t>
            </a:r>
            <a:r>
              <a:rPr lang="en-US" sz="2000" dirty="0"/>
              <a:t> infection to spread</a:t>
            </a:r>
          </a:p>
          <a:p>
            <a:pPr>
              <a:spcAft>
                <a:spcPts val="600"/>
              </a:spcAft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percentage of people will remain </a:t>
            </a:r>
            <a:r>
              <a:rPr lang="en-US" sz="2000" b="1" dirty="0">
                <a:solidFill>
                  <a:srgbClr val="0070C0"/>
                </a:solidFill>
              </a:rPr>
              <a:t>susceptible</a:t>
            </a:r>
            <a:r>
              <a:rPr lang="en-US" sz="2000" dirty="0"/>
              <a:t> for a </a:t>
            </a:r>
            <a:r>
              <a:rPr lang="en-US" sz="2000" b="1" dirty="0"/>
              <a:t>very long time</a:t>
            </a:r>
            <a:r>
              <a:rPr lang="en-US" sz="2000" dirty="0"/>
              <a:t> - hence the need for an </a:t>
            </a:r>
            <a:r>
              <a:rPr lang="en-US" sz="2000" i="1" dirty="0"/>
              <a:t>ongoing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7030A0"/>
                </a:solidFill>
              </a:rPr>
              <a:t>vaccination</a:t>
            </a:r>
            <a:r>
              <a:rPr lang="en-US" sz="2000" dirty="0"/>
              <a:t> program – think about smallpox, polio, etc.</a:t>
            </a:r>
          </a:p>
        </p:txBody>
      </p:sp>
    </p:spTree>
    <p:extLst>
      <p:ext uri="{BB962C8B-B14F-4D97-AF65-F5344CB8AC3E}">
        <p14:creationId xmlns:p14="http://schemas.microsoft.com/office/powerpoint/2010/main" val="214499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18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How to develop the </a:t>
                </a:r>
                <a:r>
                  <a:rPr lang="en-US" sz="2400" b="1" dirty="0">
                    <a:solidFill>
                      <a:srgbClr val="00B0F0"/>
                    </a:solidFill>
                  </a:rPr>
                  <a:t>equations of motion </a:t>
                </a:r>
                <a:r>
                  <a:rPr lang="en-US" sz="2400" dirty="0"/>
                  <a:t>to accurately plot the 2D trajectory of a projectile moving through a uniform gravitational field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Euler’s Method (</a:t>
                </a:r>
                <a:r>
                  <a:rPr lang="en-US" sz="2400" b="1" dirty="0"/>
                  <a:t>forward-in-time step analysis</a:t>
                </a:r>
                <a:r>
                  <a:rPr lang="en-US" sz="2400" dirty="0"/>
                  <a:t>) yields numeric solutions to differential equations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can model 2</a:t>
                </a:r>
                <a:r>
                  <a:rPr lang="en-US" sz="2000" baseline="30000" dirty="0"/>
                  <a:t>nd</a:t>
                </a:r>
                <a:r>
                  <a:rPr lang="en-US" sz="2000" dirty="0"/>
                  <a:t> order differentials by representing them as a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chain of linked 1</a:t>
                </a:r>
                <a:r>
                  <a:rPr lang="en-US" sz="2000" b="1" baseline="30000" dirty="0">
                    <a:solidFill>
                      <a:srgbClr val="00B050"/>
                    </a:solidFill>
                  </a:rPr>
                  <a:t>st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 order equations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Euler-Cromer is better when modelling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harmonic oscillators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 higher-order approach like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Runge-Kutta</a:t>
                </a:r>
                <a:r>
                  <a:rPr lang="en-US" sz="2000" dirty="0"/>
                  <a:t> improves accuracy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Increasing the number of time steps (decreasing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improves the accuracy of the estimations but then requires more time to run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86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18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D42292-4054-DD35-DAB0-EB29893C07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9744" y="1825625"/>
            <a:ext cx="4125106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 err="1">
                <a:solidFill>
                  <a:srgbClr val="00B050"/>
                </a:solidFill>
              </a:rPr>
              <a:t>scipy</a:t>
            </a:r>
            <a:r>
              <a:rPr lang="en-US" sz="2400" dirty="0"/>
              <a:t> package has many numerical solvers for </a:t>
            </a:r>
            <a:r>
              <a:rPr lang="en-US" sz="2400" b="1" dirty="0"/>
              <a:t>systems</a:t>
            </a:r>
            <a:r>
              <a:rPr lang="en-US" sz="2400" dirty="0"/>
              <a:t> of differential equations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Even a simple set of </a:t>
            </a:r>
            <a:r>
              <a:rPr lang="en-US" sz="2400" b="1" dirty="0">
                <a:solidFill>
                  <a:srgbClr val="0070C0"/>
                </a:solidFill>
              </a:rPr>
              <a:t>linked</a:t>
            </a:r>
            <a:r>
              <a:rPr lang="en-US" sz="2400" dirty="0"/>
              <a:t> differential equations can yield highly complex long-term behavior of systems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Most dynamical systems have </a:t>
            </a:r>
            <a:r>
              <a:rPr lang="en-US" sz="2400" b="1" dirty="0">
                <a:solidFill>
                  <a:srgbClr val="FF0000"/>
                </a:solidFill>
              </a:rPr>
              <a:t>critical values </a:t>
            </a:r>
            <a:r>
              <a:rPr lang="en-US" sz="2400" dirty="0"/>
              <a:t>that are related to its fundamental equilibrium points (consider the damping constant)</a:t>
            </a:r>
          </a:p>
          <a:p>
            <a:endParaRPr lang="en-US" sz="24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F1A6979-6433-323B-A0AF-A877F41C5B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49" y="1825625"/>
            <a:ext cx="4245027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/>
              <a:t>S-I-R</a:t>
            </a:r>
            <a:r>
              <a:rPr lang="en-US" sz="2400" dirty="0"/>
              <a:t> epidemiology models have been greatly enhanced by modern research in computational biology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estimate solutions to systems of linked </a:t>
            </a:r>
            <a:r>
              <a:rPr lang="en-US" sz="2400" b="1" dirty="0">
                <a:solidFill>
                  <a:srgbClr val="7030A0"/>
                </a:solidFill>
              </a:rPr>
              <a:t>non-linear</a:t>
            </a:r>
            <a:r>
              <a:rPr lang="en-US" sz="2400" dirty="0"/>
              <a:t> ODEs using the Runge-Kutta Method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language of all science is </a:t>
            </a:r>
            <a:r>
              <a:rPr lang="en-US" sz="2400" b="1" dirty="0">
                <a:solidFill>
                  <a:srgbClr val="FF0000"/>
                </a:solidFill>
              </a:rPr>
              <a:t>Differential Equations </a:t>
            </a:r>
            <a:r>
              <a:rPr lang="en-US" sz="2400" dirty="0"/>
              <a:t>– please try to learn about them!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5A0535-A8F0-4CA9-7001-F9EBE7300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903" y="1690689"/>
            <a:ext cx="2982194" cy="49015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Cell 1 - projectile_motion.ipynb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AE47E52-BDC5-4C5E-A1A1-0C746C9811E8}"/>
              </a:ext>
            </a:extLst>
          </p:cNvPr>
          <p:cNvGrpSpPr/>
          <p:nvPr/>
        </p:nvGrpSpPr>
        <p:grpSpPr>
          <a:xfrm>
            <a:off x="4380163" y="6293218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B03117E-1720-72AF-6B2A-50214F97B0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0E9AE5A-0A71-D882-F752-09C7FEFF027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04F958-E5C5-8046-E13D-6BF07F28F279}"/>
              </a:ext>
            </a:extLst>
          </p:cNvPr>
          <p:cNvGrpSpPr/>
          <p:nvPr/>
        </p:nvGrpSpPr>
        <p:grpSpPr>
          <a:xfrm>
            <a:off x="4780541" y="1636444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19A9ADA-BDF2-338C-F7A4-79C2D90387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F06448-EE0B-B3AA-1461-A31958BEAEC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3AA0D5B-1616-1D3C-98FD-D0E363B69697}"/>
              </a:ext>
            </a:extLst>
          </p:cNvPr>
          <p:cNvGrpSpPr/>
          <p:nvPr/>
        </p:nvGrpSpPr>
        <p:grpSpPr>
          <a:xfrm>
            <a:off x="4496334" y="1840558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1181314-3979-33C3-712E-584D9A11494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DEA9E4D-48D3-0F09-38CE-BA08578600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5993262-158A-1724-1989-F0A2B9216DE1}"/>
              </a:ext>
            </a:extLst>
          </p:cNvPr>
          <p:cNvGrpSpPr/>
          <p:nvPr/>
        </p:nvGrpSpPr>
        <p:grpSpPr>
          <a:xfrm>
            <a:off x="4202051" y="3469522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481AC96-5823-F48B-CCEC-4A42A73F71A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6B5CA2D-90CD-39CC-A806-4266560A88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62A00C4-ED07-2981-5E65-1216C5F0574C}"/>
              </a:ext>
            </a:extLst>
          </p:cNvPr>
          <p:cNvGrpSpPr/>
          <p:nvPr/>
        </p:nvGrpSpPr>
        <p:grpSpPr>
          <a:xfrm>
            <a:off x="5332877" y="3861992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5ECA96-823C-1E86-BF30-0CAB3691C2A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F9DC929-FC11-7FD0-70DB-E7565926B8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8D574E8-34F0-0749-953F-00F001794AD0}"/>
              </a:ext>
            </a:extLst>
          </p:cNvPr>
          <p:cNvGrpSpPr/>
          <p:nvPr/>
        </p:nvGrpSpPr>
        <p:grpSpPr>
          <a:xfrm>
            <a:off x="5461386" y="4472094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F4E5973-CE7F-AAC3-73FA-6BDE1D6899E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809E529-4FAD-7CCD-707D-32A12011BD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3DF89C5-D64E-D713-2E35-50E6F7185254}"/>
              </a:ext>
            </a:extLst>
          </p:cNvPr>
          <p:cNvGrpSpPr/>
          <p:nvPr/>
        </p:nvGrpSpPr>
        <p:grpSpPr>
          <a:xfrm>
            <a:off x="4903276" y="4660566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55AE33F-70E2-A729-4B86-9B5DDEAC29F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170F1DF-6117-EF8C-9192-1DB83C771E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63091D6-D13D-274E-362B-4E19E1C8708A}"/>
              </a:ext>
            </a:extLst>
          </p:cNvPr>
          <p:cNvGrpSpPr/>
          <p:nvPr/>
        </p:nvGrpSpPr>
        <p:grpSpPr>
          <a:xfrm>
            <a:off x="5032350" y="5069237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C6F36B-7D99-3DA3-C26E-455E7D0B091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475200A-5759-A20E-94FA-4D1D828F43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1FC76D9-6EE6-5F6D-5124-C047CA33D3DA}"/>
              </a:ext>
            </a:extLst>
          </p:cNvPr>
          <p:cNvGrpSpPr/>
          <p:nvPr/>
        </p:nvGrpSpPr>
        <p:grpSpPr>
          <a:xfrm>
            <a:off x="5293268" y="4266962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34DCA19-B38C-41B5-9605-1ADBA04553A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606C9D3-CBE4-A79B-7350-7C885978EF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3613A09-B0F4-0CD9-3715-56BFA903D561}"/>
              </a:ext>
            </a:extLst>
          </p:cNvPr>
          <p:cNvGrpSpPr/>
          <p:nvPr/>
        </p:nvGrpSpPr>
        <p:grpSpPr>
          <a:xfrm>
            <a:off x="4347156" y="5684266"/>
            <a:ext cx="1076632" cy="369332"/>
            <a:chOff x="2157212" y="5356391"/>
            <a:chExt cx="107663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99FCEAD-1BB2-CB5A-A3C0-83A1884C5F5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4653ECB-BFA7-ED6A-CF93-A0ED65EF6F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600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18-01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Edit Cell 2 of </a:t>
            </a:r>
            <a:r>
              <a:rPr lang="en-US" sz="2400" b="1" dirty="0"/>
              <a:t>harmonograph.ipynb</a:t>
            </a:r>
            <a:r>
              <a:rPr lang="en-US" sz="2400" dirty="0"/>
              <a:t> to reproduce this ellipse: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Email your updated Jupyter Lab notebook to your 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997F17-3390-6C65-E903-4F2D747AF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560" y="2288882"/>
            <a:ext cx="3886879" cy="291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18-02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760314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Create a Jupyter Lab notebook file called </a:t>
            </a:r>
            <a:r>
              <a:rPr lang="en-US" sz="2400" b="1" dirty="0"/>
              <a:t>rlc_circuit.ipynb</a:t>
            </a:r>
          </a:p>
          <a:p>
            <a:r>
              <a:rPr lang="en-US" sz="2400" dirty="0"/>
              <a:t>Your code should plot the current over time flowing through an RLC circuit that maintains a constant DC voltage</a:t>
            </a:r>
          </a:p>
          <a:p>
            <a:r>
              <a:rPr lang="en-US" sz="2400" dirty="0"/>
              <a:t>Use SciPy to estimate this 2</a:t>
            </a:r>
            <a:r>
              <a:rPr lang="en-US" sz="2400" baseline="30000" dirty="0"/>
              <a:t>nd</a:t>
            </a:r>
            <a:r>
              <a:rPr lang="en-US" sz="2400" dirty="0"/>
              <a:t> order homogenous ODE out to 1 second in duration using these values</a:t>
            </a:r>
          </a:p>
          <a:p>
            <a:r>
              <a:rPr lang="en-US" sz="2400" dirty="0"/>
              <a:t>Email your working Jupyter Lab notebook to your 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35635C-100D-8609-90C1-2BFAD82F5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950" y="1690689"/>
            <a:ext cx="1185327" cy="16416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0362DD-6927-0FBF-1A06-DE7A60F433B1}"/>
                  </a:ext>
                </a:extLst>
              </p:cNvPr>
              <p:cNvSpPr txBox="1"/>
              <p:nvPr/>
            </p:nvSpPr>
            <p:spPr>
              <a:xfrm>
                <a:off x="5733738" y="3437076"/>
                <a:ext cx="3089142" cy="586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𝐿𝐶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0362DD-6927-0FBF-1A06-DE7A60F43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738" y="3437076"/>
                <a:ext cx="3089142" cy="586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AB117CF-7DA1-3DB8-1D81-7B8BB7D65B3D}"/>
              </a:ext>
            </a:extLst>
          </p:cNvPr>
          <p:cNvSpPr txBox="1"/>
          <p:nvPr/>
        </p:nvSpPr>
        <p:spPr>
          <a:xfrm>
            <a:off x="6550701" y="4399613"/>
            <a:ext cx="1708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0.1 Ohms</a:t>
            </a:r>
          </a:p>
          <a:p>
            <a:r>
              <a:rPr lang="en-US" dirty="0"/>
              <a:t>L = 0.01 Henries</a:t>
            </a:r>
          </a:p>
          <a:p>
            <a:r>
              <a:rPr lang="en-US" dirty="0"/>
              <a:t>C = 0.01 Farads</a:t>
            </a:r>
          </a:p>
          <a:p>
            <a:r>
              <a:rPr lang="en-US" dirty="0"/>
              <a:t>Initial I = 1 Amp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FC61559-0B8D-BFFA-801B-CF362D07B1A3}"/>
              </a:ext>
            </a:extLst>
          </p:cNvPr>
          <p:cNvCxnSpPr/>
          <p:nvPr/>
        </p:nvCxnSpPr>
        <p:spPr>
          <a:xfrm>
            <a:off x="4796852" y="4931764"/>
            <a:ext cx="166109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74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2AF0609-4960-D24E-962F-CA51DABDD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15" y="1282089"/>
            <a:ext cx="7247170" cy="5435378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18-02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94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Cell 1 - projectile_motion.ipynb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4D4A1A-8028-63D5-4E22-ED813AD6A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227" y="1686705"/>
            <a:ext cx="6573546" cy="466964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EBB5FCC2-201E-BA34-AD9D-BF932EDC3C88}"/>
              </a:ext>
            </a:extLst>
          </p:cNvPr>
          <p:cNvGrpSpPr/>
          <p:nvPr/>
        </p:nvGrpSpPr>
        <p:grpSpPr>
          <a:xfrm>
            <a:off x="2478607" y="1640747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E2AB73A-06B6-2FD2-0941-32B1BC0BBE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15F7420-FD93-3192-EBFD-208AD10DED7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BD0C47C-D335-A2F6-3FE0-3B901CF69E26}"/>
              </a:ext>
            </a:extLst>
          </p:cNvPr>
          <p:cNvGrpSpPr/>
          <p:nvPr/>
        </p:nvGrpSpPr>
        <p:grpSpPr>
          <a:xfrm>
            <a:off x="3314774" y="1850617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D20307F-FEE4-D6ED-AB63-757AAD050C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B4D6AB2-007A-B7FE-EED8-57382DA708A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1075E49-3A46-B637-67E7-D0F54F6C88DE}"/>
              </a:ext>
            </a:extLst>
          </p:cNvPr>
          <p:cNvGrpSpPr/>
          <p:nvPr/>
        </p:nvGrpSpPr>
        <p:grpSpPr>
          <a:xfrm>
            <a:off x="3043382" y="2249929"/>
            <a:ext cx="1068643" cy="369332"/>
            <a:chOff x="3647644" y="4910075"/>
            <a:chExt cx="1068643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2FAFD22-94F8-5C7B-0F1C-165CC9870FF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23AE18C-9BB1-B432-7DD4-6952416B39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D219BA2-C332-CA84-8927-A854ED20E07F}"/>
              </a:ext>
            </a:extLst>
          </p:cNvPr>
          <p:cNvGrpSpPr/>
          <p:nvPr/>
        </p:nvGrpSpPr>
        <p:grpSpPr>
          <a:xfrm>
            <a:off x="5849204" y="2514948"/>
            <a:ext cx="1064340" cy="369332"/>
            <a:chOff x="3647644" y="5421073"/>
            <a:chExt cx="1064340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951C7C1-B754-E8FA-B0CD-54D345C90B2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A033888-AC1A-FCBF-A4F2-9A9129C909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8C0AC50-CBED-9EA1-42CA-90E2B41B04A2}"/>
              </a:ext>
            </a:extLst>
          </p:cNvPr>
          <p:cNvGrpSpPr/>
          <p:nvPr/>
        </p:nvGrpSpPr>
        <p:grpSpPr>
          <a:xfrm>
            <a:off x="5327780" y="3255878"/>
            <a:ext cx="1068643" cy="369332"/>
            <a:chOff x="3647644" y="5359159"/>
            <a:chExt cx="1068643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515146C-5AFC-0F1C-EBCC-30D182B45E0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6E591DA7-5795-CB3D-15D9-2B2688CDB8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79CA25F-2573-64A1-FA31-8CB01D3C67D8}"/>
              </a:ext>
            </a:extLst>
          </p:cNvPr>
          <p:cNvGrpSpPr/>
          <p:nvPr/>
        </p:nvGrpSpPr>
        <p:grpSpPr>
          <a:xfrm>
            <a:off x="4155811" y="3845365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013F4B9-C848-CDC8-A57C-BC6E5DD011E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0BEB16D-65B4-73AC-63AE-1FA60C53BC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C910FF4-165B-9243-6E8C-FEAEAFE50505}"/>
              </a:ext>
            </a:extLst>
          </p:cNvPr>
          <p:cNvGrpSpPr/>
          <p:nvPr/>
        </p:nvGrpSpPr>
        <p:grpSpPr>
          <a:xfrm>
            <a:off x="7719569" y="4030031"/>
            <a:ext cx="1076632" cy="369332"/>
            <a:chOff x="2157212" y="5356391"/>
            <a:chExt cx="1076632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2A02442-1C93-E7A0-6F17-2DE29D138C8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F7B5A657-0971-C4C5-CD73-F4F0D8243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8F10EDC-905A-01EF-5E1F-9BA2B73254AE}"/>
              </a:ext>
            </a:extLst>
          </p:cNvPr>
          <p:cNvGrpSpPr/>
          <p:nvPr/>
        </p:nvGrpSpPr>
        <p:grpSpPr>
          <a:xfrm>
            <a:off x="5281148" y="4443335"/>
            <a:ext cx="1076632" cy="369332"/>
            <a:chOff x="2157212" y="5356391"/>
            <a:chExt cx="1076632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AD74950-AFA9-D415-E320-7E6CAB02A9E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F8C9A794-518C-3592-9DA2-F2C73C02B1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F01CFE5-C68C-AFD8-B2F7-C4EB66AB40D8}"/>
              </a:ext>
            </a:extLst>
          </p:cNvPr>
          <p:cNvGrpSpPr/>
          <p:nvPr/>
        </p:nvGrpSpPr>
        <p:grpSpPr>
          <a:xfrm>
            <a:off x="2524903" y="3445271"/>
            <a:ext cx="1076632" cy="369332"/>
            <a:chOff x="2157212" y="5356391"/>
            <a:chExt cx="1076632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6086259-30A7-FCDC-0F8E-798A1F7B645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DB90D44-4BE1-CF31-DC47-54504DF3B1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386B2B1-3FE6-DF21-DC89-93C35ADB6DB7}"/>
              </a:ext>
            </a:extLst>
          </p:cNvPr>
          <p:cNvGrpSpPr/>
          <p:nvPr/>
        </p:nvGrpSpPr>
        <p:grpSpPr>
          <a:xfrm>
            <a:off x="6192856" y="6042158"/>
            <a:ext cx="1076632" cy="369332"/>
            <a:chOff x="2157212" y="5356391"/>
            <a:chExt cx="1076632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C2D0D6D-88BD-0B69-9550-71FD2029A7A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B768E88A-645A-74EA-5BF1-148679D0A8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38332DF9-BA07-2AFD-ECB3-CE0E0A5E84CE}"/>
              </a:ext>
            </a:extLst>
          </p:cNvPr>
          <p:cNvSpPr/>
          <p:nvPr/>
        </p:nvSpPr>
        <p:spPr>
          <a:xfrm>
            <a:off x="1639394" y="4516801"/>
            <a:ext cx="651369" cy="21735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Line Callout 2 11">
                <a:extLst>
                  <a:ext uri="{FF2B5EF4-FFF2-40B4-BE49-F238E27FC236}">
                    <a16:creationId xmlns:a16="http://schemas.microsoft.com/office/drawing/2014/main" id="{BEED9874-17A5-C70E-36B4-7420D1598602}"/>
                  </a:ext>
                </a:extLst>
              </p:cNvPr>
              <p:cNvSpPr/>
              <p:nvPr/>
            </p:nvSpPr>
            <p:spPr>
              <a:xfrm>
                <a:off x="5040714" y="5117900"/>
                <a:ext cx="3941135" cy="659219"/>
              </a:xfrm>
              <a:prstGeom prst="borderCallout2">
                <a:avLst>
                  <a:gd name="adj1" fmla="val -11409"/>
                  <a:gd name="adj2" fmla="val 50511"/>
                  <a:gd name="adj3" fmla="val -85106"/>
                  <a:gd name="adj4" fmla="val 45148"/>
                  <a:gd name="adj5" fmla="val -115816"/>
                  <a:gd name="adj6" fmla="val 30184"/>
                </a:avLst>
              </a:prstGeom>
              <a:solidFill>
                <a:schemeClr val="bg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Line Callout 2 11">
                <a:extLst>
                  <a:ext uri="{FF2B5EF4-FFF2-40B4-BE49-F238E27FC236}">
                    <a16:creationId xmlns:a16="http://schemas.microsoft.com/office/drawing/2014/main" id="{BEED9874-17A5-C70E-36B4-7420D1598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714" y="5117900"/>
                <a:ext cx="3941135" cy="659219"/>
              </a:xfrm>
              <a:prstGeom prst="borderCallout2">
                <a:avLst>
                  <a:gd name="adj1" fmla="val -11409"/>
                  <a:gd name="adj2" fmla="val 50511"/>
                  <a:gd name="adj3" fmla="val -85106"/>
                  <a:gd name="adj4" fmla="val 45148"/>
                  <a:gd name="adj5" fmla="val -115816"/>
                  <a:gd name="adj6" fmla="val 30184"/>
                </a:avLst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Line Callout 2 6">
            <a:extLst>
              <a:ext uri="{FF2B5EF4-FFF2-40B4-BE49-F238E27FC236}">
                <a16:creationId xmlns:a16="http://schemas.microsoft.com/office/drawing/2014/main" id="{FDC98433-E05A-1958-65C3-A5263BC90DFF}"/>
              </a:ext>
            </a:extLst>
          </p:cNvPr>
          <p:cNvSpPr/>
          <p:nvPr/>
        </p:nvSpPr>
        <p:spPr>
          <a:xfrm>
            <a:off x="5040714" y="5117900"/>
            <a:ext cx="2502195" cy="690138"/>
          </a:xfrm>
          <a:prstGeom prst="borderCallout2">
            <a:avLst>
              <a:gd name="adj1" fmla="val 43729"/>
              <a:gd name="adj2" fmla="val -1743"/>
              <a:gd name="adj3" fmla="val 63278"/>
              <a:gd name="adj4" fmla="val -10077"/>
              <a:gd name="adj5" fmla="val 136736"/>
              <a:gd name="adj6" fmla="val -14385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trampoline is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10m long x 2 m high</a:t>
            </a:r>
          </a:p>
        </p:txBody>
      </p:sp>
    </p:spTree>
    <p:extLst>
      <p:ext uri="{BB962C8B-B14F-4D97-AF65-F5344CB8AC3E}">
        <p14:creationId xmlns:p14="http://schemas.microsoft.com/office/powerpoint/2010/main" val="341320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6" grpId="0" animBg="1"/>
      <p:bldP spid="96" grpId="1" animBg="1"/>
      <p:bldP spid="9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7321</TotalTime>
  <Words>3033</Words>
  <Application>Microsoft Office PowerPoint</Application>
  <PresentationFormat>On-screen Show (4:3)</PresentationFormat>
  <Paragraphs>648</Paragraphs>
  <Slides>82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8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Session 18 – Goals</vt:lpstr>
      <vt:lpstr>Session 18 – Goals</vt:lpstr>
      <vt:lpstr>Projectile Motion</vt:lpstr>
      <vt:lpstr>Projectile Motion</vt:lpstr>
      <vt:lpstr>Start Jupyter Lab</vt:lpstr>
      <vt:lpstr>Open projectile_motion.ipynb</vt:lpstr>
      <vt:lpstr>View Cell 1 - projectile_motion.ipynb</vt:lpstr>
      <vt:lpstr>View Cell 1 - projectile_motion.ipynb</vt:lpstr>
      <vt:lpstr>View Cell 1 - projectile_motion.ipynb</vt:lpstr>
      <vt:lpstr>View Cell 1 - projectile_motion.ipynb</vt:lpstr>
      <vt:lpstr>Run Cell 1 - projectile_motion.ipynb</vt:lpstr>
      <vt:lpstr>Run Cell 1 - projectile_motion.ipynb</vt:lpstr>
      <vt:lpstr>Run Cell 1 - projectile_motion.ipynb</vt:lpstr>
      <vt:lpstr>Modelling Nuclear Decay</vt:lpstr>
      <vt:lpstr>Modelling Carbon-14 Decay</vt:lpstr>
      <vt:lpstr>View Cell 1 - euler_nuclear.decay.ipynb</vt:lpstr>
      <vt:lpstr>View Cell 1 - euler_nuclear.decay.ipynb</vt:lpstr>
      <vt:lpstr>Run Cell 1 - euler_nuclear.decay.ipynb</vt:lpstr>
      <vt:lpstr>Fluorine-18</vt:lpstr>
      <vt:lpstr>Fluorine-18</vt:lpstr>
      <vt:lpstr>View Cell 2 - euler_nuclear.decay.ipynb</vt:lpstr>
      <vt:lpstr>Run Cell 2 - euler_nuclear.decay.ipynb</vt:lpstr>
      <vt:lpstr>PowerPoint Presentation</vt:lpstr>
      <vt:lpstr>Modelling a Simple Pendulum</vt:lpstr>
      <vt:lpstr>Modelling a Simple Pendulum</vt:lpstr>
      <vt:lpstr>Modelling a Simple Pendulum</vt:lpstr>
      <vt:lpstr>Open euler_simple_pendulum.ipynb</vt:lpstr>
      <vt:lpstr>View euler_simple_pendulum.ipynb</vt:lpstr>
      <vt:lpstr>View euler_simple_pendulum.ipynb</vt:lpstr>
      <vt:lpstr>Run euler_simple_pendulum.ipynb</vt:lpstr>
      <vt:lpstr>Instability of Euler Method For Highly Oscillatory Modes</vt:lpstr>
      <vt:lpstr>The Euler-Cromer Method</vt:lpstr>
      <vt:lpstr>Open euler_cromer_pendulum.ipynb</vt:lpstr>
      <vt:lpstr>Run euler_cromer_pendulum.ipynb</vt:lpstr>
      <vt:lpstr>Runge-Kutta Methods</vt:lpstr>
      <vt:lpstr>Runge-Kutta Methods</vt:lpstr>
      <vt:lpstr>Runge-Kutta Methods</vt:lpstr>
      <vt:lpstr>Open rk4_nonlinear_ode.ipynb</vt:lpstr>
      <vt:lpstr>Run rk4_nonlinear_ode.ipynb</vt:lpstr>
      <vt:lpstr>Runge-Kutta Methods</vt:lpstr>
      <vt:lpstr>Solve ODEs with SciPy</vt:lpstr>
      <vt:lpstr>Scientific Computing with Python</vt:lpstr>
      <vt:lpstr>Scientific Computing with Python</vt:lpstr>
      <vt:lpstr>Open rkf45_nuclear_decay.ipynb</vt:lpstr>
      <vt:lpstr>Open rkf45_nuclear_decay.ipynb</vt:lpstr>
      <vt:lpstr>Open rkf45_nuclear_decay.ipynb</vt:lpstr>
      <vt:lpstr>Run Cell 1 - rkf45_nuclear_decay.ipynb</vt:lpstr>
      <vt:lpstr>Run Cell 2 - rkf45_nuclear_decay.ipynb</vt:lpstr>
      <vt:lpstr>Modelling a Simple Pendulum</vt:lpstr>
      <vt:lpstr>Open rkf45_simple_pendulum.ipynb</vt:lpstr>
      <vt:lpstr>View rkf45_simple_pendulum.ipynb</vt:lpstr>
      <vt:lpstr>Run rkf45_simple_pendulum.ipynb</vt:lpstr>
      <vt:lpstr>Damped Harmonic Oscillator</vt:lpstr>
      <vt:lpstr>Damped Harmonic Oscillator</vt:lpstr>
      <vt:lpstr>Damped Harmonic Oscillator</vt:lpstr>
      <vt:lpstr>Open damped_pendulum.ipynb</vt:lpstr>
      <vt:lpstr>Run damped_pendulum.ipynb</vt:lpstr>
      <vt:lpstr>Tuned Mass Dampers</vt:lpstr>
      <vt:lpstr>Tuned Mass Dampers</vt:lpstr>
      <vt:lpstr>Coupled Harmonograph</vt:lpstr>
      <vt:lpstr>Coupled Harmonograph</vt:lpstr>
      <vt:lpstr>Open harmonograph.ipynb</vt:lpstr>
      <vt:lpstr>Run Cell 1 – harmonograph.ipynb</vt:lpstr>
      <vt:lpstr>Lissajous Figures</vt:lpstr>
      <vt:lpstr>Lissajous Orbits</vt:lpstr>
      <vt:lpstr>Lissajous Orbits</vt:lpstr>
      <vt:lpstr>Lissajous Orbits</vt:lpstr>
      <vt:lpstr>PowerPoint Presentation</vt:lpstr>
      <vt:lpstr>PowerPoint Presentation</vt:lpstr>
      <vt:lpstr>Open predator_prey.ipynb</vt:lpstr>
      <vt:lpstr>Run predator_prey.ipynb</vt:lpstr>
      <vt:lpstr>PowerPoint Presentation</vt:lpstr>
      <vt:lpstr>PowerPoint Presentation</vt:lpstr>
      <vt:lpstr>Open epidemiology_sir.ipynb</vt:lpstr>
      <vt:lpstr>Run epidemiology_sir.ipynb</vt:lpstr>
      <vt:lpstr>PowerPoint Presentation</vt:lpstr>
      <vt:lpstr>Session 18 – Know You Know…</vt:lpstr>
      <vt:lpstr>Session 18 – Know You Know…</vt:lpstr>
      <vt:lpstr>Task 18-01</vt:lpstr>
      <vt:lpstr>Task 18-02</vt:lpstr>
      <vt:lpstr>Task 18-02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863</cp:revision>
  <cp:lastPrinted>2015-06-01T00:45:11Z</cp:lastPrinted>
  <dcterms:created xsi:type="dcterms:W3CDTF">2014-09-21T17:58:26Z</dcterms:created>
  <dcterms:modified xsi:type="dcterms:W3CDTF">2023-04-12T05:25:52Z</dcterms:modified>
</cp:coreProperties>
</file>